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2"/>
  </p:notesMasterIdLst>
  <p:sldIdLst>
    <p:sldId id="256" r:id="rId2"/>
    <p:sldId id="772" r:id="rId3"/>
    <p:sldId id="873" r:id="rId4"/>
    <p:sldId id="774" r:id="rId5"/>
    <p:sldId id="874" r:id="rId6"/>
    <p:sldId id="877" r:id="rId7"/>
    <p:sldId id="875" r:id="rId8"/>
    <p:sldId id="879" r:id="rId9"/>
    <p:sldId id="878" r:id="rId10"/>
    <p:sldId id="775" r:id="rId11"/>
    <p:sldId id="876" r:id="rId12"/>
    <p:sldId id="880" r:id="rId13"/>
    <p:sldId id="928" r:id="rId14"/>
    <p:sldId id="929" r:id="rId15"/>
    <p:sldId id="931" r:id="rId16"/>
    <p:sldId id="932" r:id="rId17"/>
    <p:sldId id="933" r:id="rId18"/>
    <p:sldId id="939" r:id="rId19"/>
    <p:sldId id="934" r:id="rId20"/>
    <p:sldId id="935" r:id="rId21"/>
    <p:sldId id="938" r:id="rId22"/>
    <p:sldId id="937" r:id="rId23"/>
    <p:sldId id="936" r:id="rId24"/>
    <p:sldId id="940" r:id="rId25"/>
    <p:sldId id="941" r:id="rId26"/>
    <p:sldId id="942" r:id="rId27"/>
    <p:sldId id="894" r:id="rId28"/>
    <p:sldId id="895" r:id="rId29"/>
    <p:sldId id="896" r:id="rId30"/>
    <p:sldId id="897" r:id="rId31"/>
    <p:sldId id="898" r:id="rId32"/>
    <p:sldId id="945" r:id="rId33"/>
    <p:sldId id="946" r:id="rId34"/>
    <p:sldId id="901" r:id="rId35"/>
    <p:sldId id="902" r:id="rId36"/>
    <p:sldId id="903" r:id="rId37"/>
    <p:sldId id="904" r:id="rId38"/>
    <p:sldId id="905" r:id="rId39"/>
    <p:sldId id="906" r:id="rId40"/>
    <p:sldId id="907" r:id="rId41"/>
    <p:sldId id="908" r:id="rId42"/>
    <p:sldId id="909" r:id="rId43"/>
    <p:sldId id="910" r:id="rId44"/>
    <p:sldId id="911" r:id="rId45"/>
    <p:sldId id="912" r:id="rId46"/>
    <p:sldId id="913" r:id="rId47"/>
    <p:sldId id="914" r:id="rId48"/>
    <p:sldId id="915" r:id="rId49"/>
    <p:sldId id="916" r:id="rId50"/>
    <p:sldId id="917" r:id="rId51"/>
    <p:sldId id="918" r:id="rId52"/>
    <p:sldId id="919" r:id="rId53"/>
    <p:sldId id="920" r:id="rId54"/>
    <p:sldId id="921" r:id="rId55"/>
    <p:sldId id="922" r:id="rId56"/>
    <p:sldId id="923" r:id="rId57"/>
    <p:sldId id="924" r:id="rId58"/>
    <p:sldId id="925" r:id="rId59"/>
    <p:sldId id="771" r:id="rId60"/>
    <p:sldId id="693" r:id="rId6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FF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8" autoAdjust="0"/>
    <p:restoredTop sz="91079" autoAdjust="0"/>
  </p:normalViewPr>
  <p:slideViewPr>
    <p:cSldViewPr snapToGrid="0" snapToObjects="1">
      <p:cViewPr>
        <p:scale>
          <a:sx n="78" d="100"/>
          <a:sy n="78" d="100"/>
        </p:scale>
        <p:origin x="-1638"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B8FED3-42A5-488D-ABC7-CC9878B4F230}" type="datetimeFigureOut">
              <a:rPr lang="en-US" smtClean="0"/>
              <a:t>10/25/2015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F3C278-C5C8-4141-B4C9-0F4F11513EDB}" type="slidenum">
              <a:rPr lang="en-US" smtClean="0"/>
              <a:t>‹#›</a:t>
            </a:fld>
            <a:endParaRPr lang="en-US"/>
          </a:p>
        </p:txBody>
      </p:sp>
    </p:spTree>
    <p:extLst>
      <p:ext uri="{BB962C8B-B14F-4D97-AF65-F5344CB8AC3E}">
        <p14:creationId xmlns:p14="http://schemas.microsoft.com/office/powerpoint/2010/main" val="2046358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F3C278-C5C8-4141-B4C9-0F4F11513EDB}" type="slidenum">
              <a:rPr lang="en-US" smtClean="0"/>
              <a:t>27</a:t>
            </a:fld>
            <a:endParaRPr lang="en-US"/>
          </a:p>
        </p:txBody>
      </p:sp>
    </p:spTree>
    <p:extLst>
      <p:ext uri="{BB962C8B-B14F-4D97-AF65-F5344CB8AC3E}">
        <p14:creationId xmlns:p14="http://schemas.microsoft.com/office/powerpoint/2010/main" val="2411789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124174"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CD87FDC-F33B-42CA-B0D5-BB2088678029}" type="datetime1">
              <a:rPr lang="en-US" altLang="en-US" smtClean="0"/>
              <a:t>10/25/2015</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Tree>
    <p:extLst>
      <p:ext uri="{BB962C8B-B14F-4D97-AF65-F5344CB8AC3E}">
        <p14:creationId xmlns:p14="http://schemas.microsoft.com/office/powerpoint/2010/main" val="2432793184"/>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102AC0C-AAB7-4556-B321-32F18A07FB48}" type="datetime1">
              <a:rPr lang="en-US" altLang="en-US" smtClean="0"/>
              <a:t>10/25/2015</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FEA02DF-A48C-49ED-8C61-3398E80BA2D3}" type="slidenum">
              <a:rPr lang="en-US" altLang="en-US"/>
              <a:pPr/>
              <a:t>‹#›</a:t>
            </a:fld>
            <a:endParaRPr lang="en-US" altLang="en-US"/>
          </a:p>
        </p:txBody>
      </p:sp>
    </p:spTree>
    <p:extLst>
      <p:ext uri="{BB962C8B-B14F-4D97-AF65-F5344CB8AC3E}">
        <p14:creationId xmlns:p14="http://schemas.microsoft.com/office/powerpoint/2010/main" val="2386067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54CC350-2337-42A5-A627-9A14F3818F8F}" type="datetime1">
              <a:rPr lang="en-US" altLang="en-US" smtClean="0"/>
              <a:t>10/25/2015</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7949FC7-73B0-4847-87E9-496A4FA7CB2F}" type="slidenum">
              <a:rPr lang="en-US" altLang="en-US"/>
              <a:pPr/>
              <a:t>‹#›</a:t>
            </a:fld>
            <a:endParaRPr lang="en-US" altLang="en-US"/>
          </a:p>
        </p:txBody>
      </p:sp>
    </p:spTree>
    <p:extLst>
      <p:ext uri="{BB962C8B-B14F-4D97-AF65-F5344CB8AC3E}">
        <p14:creationId xmlns:p14="http://schemas.microsoft.com/office/powerpoint/2010/main" val="73311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26364"/>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969364"/>
            <a:ext cx="8229600" cy="415679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1081143"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04BD59F-FD83-4DAA-B95A-B54969432AB9}" type="datetime1">
              <a:rPr lang="en-US" altLang="en-US" smtClean="0"/>
              <a:t>10/25/2015</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2200" b="1"/>
            </a:lvl1pPr>
          </a:lstStyle>
          <a:p>
            <a:fld id="{D9BA9C6D-FA02-438E-B37E-110BEE5292AE}" type="slidenum">
              <a:rPr lang="en-US" altLang="en-US" smtClean="0"/>
              <a:pPr/>
              <a:t>‹#›</a:t>
            </a:fld>
            <a:endParaRPr lang="en-US" altLang="en-US"/>
          </a:p>
        </p:txBody>
      </p:sp>
    </p:spTree>
    <p:extLst>
      <p:ext uri="{BB962C8B-B14F-4D97-AF65-F5344CB8AC3E}">
        <p14:creationId xmlns:p14="http://schemas.microsoft.com/office/powerpoint/2010/main" val="20617500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941F977-4EA1-4AB5-B919-265903CFB00E}" type="datetime1">
              <a:rPr lang="en-US" altLang="en-US" smtClean="0"/>
              <a:t>10/25/2015</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228E474-F0CE-4B50-96D0-7A630F4250D1}" type="slidenum">
              <a:rPr lang="en-US" altLang="en-US"/>
              <a:pPr/>
              <a:t>‹#›</a:t>
            </a:fld>
            <a:endParaRPr lang="en-US" altLang="en-US"/>
          </a:p>
        </p:txBody>
      </p:sp>
    </p:spTree>
    <p:extLst>
      <p:ext uri="{BB962C8B-B14F-4D97-AF65-F5344CB8AC3E}">
        <p14:creationId xmlns:p14="http://schemas.microsoft.com/office/powerpoint/2010/main" val="303310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79E563F-8030-4701-9613-0361744EBF8E}" type="datetime1">
              <a:rPr lang="en-US" altLang="en-US" smtClean="0"/>
              <a:t>10/25/2015</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0C9333B-4FC6-4CB9-95EF-E8A858B27039}" type="slidenum">
              <a:rPr lang="en-US" altLang="en-US"/>
              <a:pPr/>
              <a:t>‹#›</a:t>
            </a:fld>
            <a:endParaRPr lang="en-US" altLang="en-US"/>
          </a:p>
        </p:txBody>
      </p:sp>
    </p:spTree>
    <p:extLst>
      <p:ext uri="{BB962C8B-B14F-4D97-AF65-F5344CB8AC3E}">
        <p14:creationId xmlns:p14="http://schemas.microsoft.com/office/powerpoint/2010/main" val="391318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CFB6623-9AB7-4D55-9E01-E86212C66FE0}" type="datetime1">
              <a:rPr lang="en-US" altLang="en-US" smtClean="0"/>
              <a:t>10/25/2015</a:t>
            </a:fld>
            <a:endParaRPr lang="en-US"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11DB4E0-B555-42CC-A941-D8C132C96A71}" type="slidenum">
              <a:rPr lang="en-US" altLang="en-US"/>
              <a:pPr/>
              <a:t>‹#›</a:t>
            </a:fld>
            <a:endParaRPr lang="en-US" altLang="en-US"/>
          </a:p>
        </p:txBody>
      </p:sp>
    </p:spTree>
    <p:extLst>
      <p:ext uri="{BB962C8B-B14F-4D97-AF65-F5344CB8AC3E}">
        <p14:creationId xmlns:p14="http://schemas.microsoft.com/office/powerpoint/2010/main" val="648854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9FFB400-9DDE-42E2-BCA1-2936932D941E}" type="datetime1">
              <a:rPr lang="en-US" altLang="en-US" smtClean="0"/>
              <a:t>10/25/2015</a:t>
            </a:fld>
            <a:endParaRPr lang="en-US"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545C8F0-2C97-459A-9B3E-BF7C81A8C10C}" type="slidenum">
              <a:rPr lang="en-US" altLang="en-US"/>
              <a:pPr/>
              <a:t>‹#›</a:t>
            </a:fld>
            <a:endParaRPr lang="en-US" altLang="en-US"/>
          </a:p>
        </p:txBody>
      </p:sp>
    </p:spTree>
    <p:extLst>
      <p:ext uri="{BB962C8B-B14F-4D97-AF65-F5344CB8AC3E}">
        <p14:creationId xmlns:p14="http://schemas.microsoft.com/office/powerpoint/2010/main" val="162505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9B14062-4C28-4CAA-819B-7F05D3DE3090}" type="datetime1">
              <a:rPr lang="en-US" altLang="en-US" smtClean="0"/>
              <a:t>10/25/2015</a:t>
            </a:fld>
            <a:endParaRPr lang="en-US"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236662E-FF7F-484D-B77C-BC786E3FCFDA}" type="slidenum">
              <a:rPr lang="en-US" altLang="en-US"/>
              <a:pPr/>
              <a:t>‹#›</a:t>
            </a:fld>
            <a:endParaRPr lang="en-US" altLang="en-US"/>
          </a:p>
        </p:txBody>
      </p:sp>
    </p:spTree>
    <p:extLst>
      <p:ext uri="{BB962C8B-B14F-4D97-AF65-F5344CB8AC3E}">
        <p14:creationId xmlns:p14="http://schemas.microsoft.com/office/powerpoint/2010/main" val="1198486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F6F51A3-837D-41D1-A6F1-EA234A763E78}" type="datetime1">
              <a:rPr lang="en-US" altLang="en-US" smtClean="0"/>
              <a:t>10/25/2015</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5D028E0-0710-41D8-86F3-ACD88DEA6211}" type="slidenum">
              <a:rPr lang="en-US" altLang="en-US"/>
              <a:pPr/>
              <a:t>‹#›</a:t>
            </a:fld>
            <a:endParaRPr lang="en-US" altLang="en-US"/>
          </a:p>
        </p:txBody>
      </p:sp>
    </p:spTree>
    <p:extLst>
      <p:ext uri="{BB962C8B-B14F-4D97-AF65-F5344CB8AC3E}">
        <p14:creationId xmlns:p14="http://schemas.microsoft.com/office/powerpoint/2010/main" val="190977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CDAF465-6543-4E77-B168-2E9DEAE05F9F}" type="datetime1">
              <a:rPr lang="en-US" altLang="en-US" smtClean="0"/>
              <a:t>10/25/2015</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213C820-1D5D-4BBC-897C-C681EA1028B0}" type="slidenum">
              <a:rPr lang="en-US" altLang="en-US"/>
              <a:pPr/>
              <a:t>‹#›</a:t>
            </a:fld>
            <a:endParaRPr lang="en-US" altLang="en-US"/>
          </a:p>
        </p:txBody>
      </p:sp>
    </p:spTree>
    <p:extLst>
      <p:ext uri="{BB962C8B-B14F-4D97-AF65-F5344CB8AC3E}">
        <p14:creationId xmlns:p14="http://schemas.microsoft.com/office/powerpoint/2010/main" val="171701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588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2452688"/>
            <a:ext cx="82296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 name="Rectangle 7"/>
          <p:cNvSpPr/>
          <p:nvPr userDrawn="1"/>
        </p:nvSpPr>
        <p:spPr>
          <a:xfrm>
            <a:off x="0" y="6569075"/>
            <a:ext cx="9144000" cy="288925"/>
          </a:xfrm>
          <a:prstGeom prst="rect">
            <a:avLst/>
          </a:prstGeom>
          <a:solidFill>
            <a:srgbClr val="FFCC00"/>
          </a:solidFill>
          <a:ln>
            <a:noFill/>
          </a:ln>
          <a:effectLst/>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a:spLocks noChangeArrowheads="1"/>
          </p:cNvSpPr>
          <p:nvPr userDrawn="1"/>
        </p:nvSpPr>
        <p:spPr bwMode="auto">
          <a:xfrm>
            <a:off x="0" y="0"/>
            <a:ext cx="9144000" cy="831850"/>
          </a:xfrm>
          <a:prstGeom prst="rect">
            <a:avLst/>
          </a:prstGeom>
          <a:solidFill>
            <a:schemeClr val="tx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schemeClr val="lt1"/>
              </a:solidFill>
              <a:latin typeface="+mn-lt"/>
              <a:ea typeface="+mn-ea"/>
            </a:endParaRPr>
          </a:p>
        </p:txBody>
      </p:sp>
      <p:pic>
        <p:nvPicPr>
          <p:cNvPr id="1030" name="Picture 9" descr="UMBClogo_offset_cmyk-W.eps"/>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68275" y="127000"/>
            <a:ext cx="3316288"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Box 10"/>
          <p:cNvSpPr txBox="1">
            <a:spLocks noChangeArrowheads="1"/>
          </p:cNvSpPr>
          <p:nvPr userDrawn="1"/>
        </p:nvSpPr>
        <p:spPr bwMode="auto">
          <a:xfrm>
            <a:off x="7181850" y="6542088"/>
            <a:ext cx="1822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ＭＳ Ｐゴシック" pitchFamily="34" charset="-128"/>
              </a:defRPr>
            </a:lvl1pPr>
            <a:lvl2pPr marL="742950" indent="-285750">
              <a:defRPr>
                <a:solidFill>
                  <a:schemeClr val="tx1"/>
                </a:solidFill>
                <a:latin typeface="Calibri" pitchFamily="34" charset="0"/>
                <a:ea typeface="ＭＳ Ｐゴシック" pitchFamily="34" charset="-128"/>
              </a:defRPr>
            </a:lvl2pPr>
            <a:lvl3pPr marL="1143000" indent="-228600">
              <a:defRPr>
                <a:solidFill>
                  <a:schemeClr val="tx1"/>
                </a:solidFill>
                <a:latin typeface="Calibri" pitchFamily="34" charset="0"/>
                <a:ea typeface="ＭＳ Ｐゴシック" pitchFamily="34" charset="-128"/>
              </a:defRPr>
            </a:lvl3pPr>
            <a:lvl4pPr marL="1600200" indent="-228600">
              <a:defRPr>
                <a:solidFill>
                  <a:schemeClr val="tx1"/>
                </a:solidFill>
                <a:latin typeface="Calibri" pitchFamily="34" charset="0"/>
                <a:ea typeface="ＭＳ Ｐゴシック" pitchFamily="34" charset="-128"/>
              </a:defRPr>
            </a:lvl4pPr>
            <a:lvl5pPr marL="2057400" indent="-228600">
              <a:defRPr>
                <a:solidFill>
                  <a:schemeClr val="tx1"/>
                </a:solidFill>
                <a:latin typeface="Calibri" pitchFamily="34" charset="0"/>
                <a:ea typeface="ＭＳ Ｐゴシック" pitchFamily="34" charset="-128"/>
              </a:defRPr>
            </a:lvl5pPr>
            <a:lvl6pPr marL="2514600" indent="-228600" defTabSz="457200" fontAlgn="base">
              <a:spcBef>
                <a:spcPct val="0"/>
              </a:spcBef>
              <a:spcAft>
                <a:spcPct val="0"/>
              </a:spcAft>
              <a:defRPr>
                <a:solidFill>
                  <a:schemeClr val="tx1"/>
                </a:solidFill>
                <a:latin typeface="Calibri" pitchFamily="34" charset="0"/>
                <a:ea typeface="ＭＳ Ｐゴシック" pitchFamily="34" charset="-128"/>
              </a:defRPr>
            </a:lvl6pPr>
            <a:lvl7pPr marL="2971800" indent="-228600" defTabSz="457200" fontAlgn="base">
              <a:spcBef>
                <a:spcPct val="0"/>
              </a:spcBef>
              <a:spcAft>
                <a:spcPct val="0"/>
              </a:spcAft>
              <a:defRPr>
                <a:solidFill>
                  <a:schemeClr val="tx1"/>
                </a:solidFill>
                <a:latin typeface="Calibri" pitchFamily="34" charset="0"/>
                <a:ea typeface="ＭＳ Ｐゴシック" pitchFamily="34" charset="-128"/>
              </a:defRPr>
            </a:lvl7pPr>
            <a:lvl8pPr marL="3429000" indent="-228600" defTabSz="457200" fontAlgn="base">
              <a:spcBef>
                <a:spcPct val="0"/>
              </a:spcBef>
              <a:spcAft>
                <a:spcPct val="0"/>
              </a:spcAft>
              <a:defRPr>
                <a:solidFill>
                  <a:schemeClr val="tx1"/>
                </a:solidFill>
                <a:latin typeface="Calibri" pitchFamily="34" charset="0"/>
                <a:ea typeface="ＭＳ Ｐゴシック" pitchFamily="34" charset="-128"/>
              </a:defRPr>
            </a:lvl8pPr>
            <a:lvl9pPr marL="3886200" indent="-228600" defTabSz="457200" fontAlgn="base">
              <a:spcBef>
                <a:spcPct val="0"/>
              </a:spcBef>
              <a:spcAft>
                <a:spcPct val="0"/>
              </a:spcAft>
              <a:defRPr>
                <a:solidFill>
                  <a:schemeClr val="tx1"/>
                </a:solidFill>
                <a:latin typeface="Calibri" pitchFamily="34" charset="0"/>
                <a:ea typeface="ＭＳ Ｐゴシック" pitchFamily="34" charset="-128"/>
              </a:defRPr>
            </a:lvl9pPr>
          </a:lstStyle>
          <a:p>
            <a:pPr algn="r"/>
            <a:r>
              <a:rPr lang="en-US" altLang="en-US" sz="1400">
                <a:latin typeface="Arial" pitchFamily="34" charset="0"/>
              </a:rPr>
              <a:t>www.umbc.edu</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id="1" dur="indefinite" restart="never" nodeType="tmRoot"/>
      </p:par>
    </p:tnLst>
  </p:timing>
  <p:hf hdr="0" ftr="0" dt="0"/>
  <p:txStyles>
    <p:titleStyle>
      <a:lvl1pPr algn="ctr" defTabSz="457200" rtl="0" fontAlgn="base">
        <a:spcBef>
          <a:spcPct val="0"/>
        </a:spcBef>
        <a:spcAft>
          <a:spcPct val="0"/>
        </a:spcAft>
        <a:defRPr sz="4400" kern="1200">
          <a:solidFill>
            <a:schemeClr val="tx1"/>
          </a:solidFill>
          <a:latin typeface="+mj-lt"/>
          <a:ea typeface="ＭＳ Ｐゴシック" pitchFamily="34" charset="-128"/>
          <a:cs typeface="+mj-cs"/>
        </a:defRPr>
      </a:lvl1pPr>
      <a:lvl2pPr algn="ctr" defTabSz="457200" rtl="0" fontAlgn="base">
        <a:spcBef>
          <a:spcPct val="0"/>
        </a:spcBef>
        <a:spcAft>
          <a:spcPct val="0"/>
        </a:spcAft>
        <a:defRPr sz="4400">
          <a:solidFill>
            <a:schemeClr val="tx1"/>
          </a:solidFill>
          <a:latin typeface="Calibri" pitchFamily="34" charset="0"/>
          <a:ea typeface="ＭＳ Ｐゴシック" pitchFamily="34" charset="-128"/>
        </a:defRPr>
      </a:lvl2pPr>
      <a:lvl3pPr algn="ctr" defTabSz="457200" rtl="0" fontAlgn="base">
        <a:spcBef>
          <a:spcPct val="0"/>
        </a:spcBef>
        <a:spcAft>
          <a:spcPct val="0"/>
        </a:spcAft>
        <a:defRPr sz="4400">
          <a:solidFill>
            <a:schemeClr val="tx1"/>
          </a:solidFill>
          <a:latin typeface="Calibri" pitchFamily="34" charset="0"/>
          <a:ea typeface="ＭＳ Ｐゴシック" pitchFamily="34" charset="-128"/>
        </a:defRPr>
      </a:lvl3pPr>
      <a:lvl4pPr algn="ctr" defTabSz="457200" rtl="0" fontAlgn="base">
        <a:spcBef>
          <a:spcPct val="0"/>
        </a:spcBef>
        <a:spcAft>
          <a:spcPct val="0"/>
        </a:spcAft>
        <a:defRPr sz="4400">
          <a:solidFill>
            <a:schemeClr val="tx1"/>
          </a:solidFill>
          <a:latin typeface="Calibri" pitchFamily="34" charset="0"/>
          <a:ea typeface="ＭＳ Ｐゴシック" pitchFamily="34" charset="-128"/>
        </a:defRPr>
      </a:lvl4pPr>
      <a:lvl5pPr algn="ctr" defTabSz="457200" rtl="0" fontAlgn="base">
        <a:spcBef>
          <a:spcPct val="0"/>
        </a:spcBef>
        <a:spcAft>
          <a:spcPct val="0"/>
        </a:spcAft>
        <a:defRPr sz="4400">
          <a:solidFill>
            <a:schemeClr val="tx1"/>
          </a:solidFill>
          <a:latin typeface="Calibri" pitchFamily="34" charset="0"/>
          <a:ea typeface="ＭＳ Ｐゴシック" pitchFamily="34" charset="-128"/>
        </a:defRPr>
      </a:lvl5pPr>
      <a:lvl6pPr marL="457200" algn="ctr" defTabSz="457200" rtl="0" fontAlgn="base">
        <a:spcBef>
          <a:spcPct val="0"/>
        </a:spcBef>
        <a:spcAft>
          <a:spcPct val="0"/>
        </a:spcAft>
        <a:defRPr sz="4400">
          <a:solidFill>
            <a:schemeClr val="tx1"/>
          </a:solidFill>
          <a:latin typeface="Calibri" pitchFamily="34" charset="0"/>
          <a:ea typeface="ＭＳ Ｐゴシック" pitchFamily="34" charset="-128"/>
        </a:defRPr>
      </a:lvl6pPr>
      <a:lvl7pPr marL="914400" algn="ctr" defTabSz="457200" rtl="0" fontAlgn="base">
        <a:spcBef>
          <a:spcPct val="0"/>
        </a:spcBef>
        <a:spcAft>
          <a:spcPct val="0"/>
        </a:spcAft>
        <a:defRPr sz="4400">
          <a:solidFill>
            <a:schemeClr val="tx1"/>
          </a:solidFill>
          <a:latin typeface="Calibri" pitchFamily="34" charset="0"/>
          <a:ea typeface="ＭＳ Ｐゴシック" pitchFamily="34" charset="-128"/>
        </a:defRPr>
      </a:lvl7pPr>
      <a:lvl8pPr marL="1371600" algn="ctr" defTabSz="457200" rtl="0" fontAlgn="base">
        <a:spcBef>
          <a:spcPct val="0"/>
        </a:spcBef>
        <a:spcAft>
          <a:spcPct val="0"/>
        </a:spcAft>
        <a:defRPr sz="4400">
          <a:solidFill>
            <a:schemeClr val="tx1"/>
          </a:solidFill>
          <a:latin typeface="Calibri" pitchFamily="34" charset="0"/>
          <a:ea typeface="ＭＳ Ｐゴシック" pitchFamily="34" charset="-128"/>
        </a:defRPr>
      </a:lvl8pPr>
      <a:lvl9pPr marL="1828800" algn="ctr" defTabSz="457200" rtl="0" fontAlgn="base">
        <a:spcBef>
          <a:spcPct val="0"/>
        </a:spcBef>
        <a:spcAft>
          <a:spcPct val="0"/>
        </a:spcAft>
        <a:defRPr sz="4400">
          <a:solidFill>
            <a:schemeClr val="tx1"/>
          </a:solidFill>
          <a:latin typeface="Calibri" pitchFamily="34" charset="0"/>
          <a:ea typeface="ＭＳ Ｐゴシック" pitchFamily="34" charset="-128"/>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ＭＳ Ｐゴシック" pitchFamily="34"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US" altLang="en-US" dirty="0" smtClean="0"/>
              <a:t>CMSC201</a:t>
            </a:r>
            <a:br>
              <a:rPr lang="en-US" altLang="en-US" dirty="0" smtClean="0"/>
            </a:br>
            <a:r>
              <a:rPr lang="en-US" altLang="en-US" dirty="0" smtClean="0"/>
              <a:t> Computer Science I for Majors</a:t>
            </a:r>
            <a:r>
              <a:rPr lang="en-US" altLang="en-US" sz="4000" dirty="0" smtClean="0"/>
              <a:t/>
            </a:r>
            <a:br>
              <a:rPr lang="en-US" altLang="en-US" sz="4000" dirty="0" smtClean="0"/>
            </a:br>
            <a:r>
              <a:rPr lang="en-US" altLang="en-US" sz="2400" dirty="0" smtClean="0"/>
              <a:t/>
            </a:r>
            <a:br>
              <a:rPr lang="en-US" altLang="en-US" sz="2400" dirty="0" smtClean="0"/>
            </a:br>
            <a:r>
              <a:rPr lang="en-US" altLang="en-US" sz="4000" dirty="0" smtClean="0"/>
              <a:t>Lecture 14 – </a:t>
            </a:r>
            <a:r>
              <a:rPr lang="en-US" altLang="en-US" sz="4000" dirty="0" smtClean="0"/>
              <a:t>Functions </a:t>
            </a:r>
            <a:r>
              <a:rPr lang="en-US" altLang="en-US" sz="4000" smtClean="0"/>
              <a:t>(Continued)</a:t>
            </a:r>
            <a:endParaRPr lang="en-US" altLang="en-US" sz="4000" dirty="0" smtClean="0"/>
          </a:p>
        </p:txBody>
      </p:sp>
      <p:sp>
        <p:nvSpPr>
          <p:cNvPr id="3" name="Subtitle 2"/>
          <p:cNvSpPr>
            <a:spLocks noGrp="1"/>
          </p:cNvSpPr>
          <p:nvPr>
            <p:ph type="subTitle" idx="1"/>
          </p:nvPr>
        </p:nvSpPr>
        <p:spPr/>
        <p:txBody>
          <a:bodyPr rtlCol="0">
            <a:normAutofit/>
          </a:bodyPr>
          <a:lstStyle/>
          <a:p>
            <a:pPr fontAlgn="auto">
              <a:spcAft>
                <a:spcPts val="0"/>
              </a:spcAft>
              <a:buFont typeface="Arial"/>
              <a:buNone/>
              <a:defRPr/>
            </a:pPr>
            <a:endParaRPr lang="en-US" dirty="0" smtClean="0">
              <a:ea typeface="+mn-ea"/>
            </a:endParaRPr>
          </a:p>
          <a:p>
            <a:pPr fontAlgn="auto">
              <a:spcAft>
                <a:spcPts val="0"/>
              </a:spcAft>
              <a:buFont typeface="Arial"/>
              <a:buNone/>
              <a:defRPr/>
            </a:pPr>
            <a:r>
              <a:rPr lang="en-US" dirty="0" smtClean="0">
                <a:ea typeface="+mn-ea"/>
              </a:rPr>
              <a:t>Prof. Katherine Gibson</a:t>
            </a:r>
          </a:p>
        </p:txBody>
      </p:sp>
      <p:sp>
        <p:nvSpPr>
          <p:cNvPr id="4" name="TextBox 3"/>
          <p:cNvSpPr txBox="1"/>
          <p:nvPr/>
        </p:nvSpPr>
        <p:spPr>
          <a:xfrm>
            <a:off x="-12032" y="6524764"/>
            <a:ext cx="7141881" cy="338554"/>
          </a:xfrm>
          <a:prstGeom prst="rect">
            <a:avLst/>
          </a:prstGeom>
          <a:noFill/>
        </p:spPr>
        <p:txBody>
          <a:bodyPr wrap="square" rtlCol="0">
            <a:spAutoFit/>
          </a:bodyPr>
          <a:lstStyle/>
          <a:p>
            <a:r>
              <a:rPr lang="en-US" sz="1600" dirty="0"/>
              <a:t>Based on concepts from: http://mcsp.wartburg.edu/zelle/python/ppics2/index.html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Return Statements</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32887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Information to a Function</a:t>
            </a:r>
            <a:endParaRPr lang="en-US" dirty="0"/>
          </a:p>
        </p:txBody>
      </p:sp>
      <p:sp>
        <p:nvSpPr>
          <p:cNvPr id="3" name="Content Placeholder 2"/>
          <p:cNvSpPr>
            <a:spLocks noGrp="1"/>
          </p:cNvSpPr>
          <p:nvPr>
            <p:ph idx="1"/>
          </p:nvPr>
        </p:nvSpPr>
        <p:spPr/>
        <p:txBody>
          <a:bodyPr/>
          <a:lstStyle/>
          <a:p>
            <a:r>
              <a:rPr lang="en-US" dirty="0"/>
              <a:t>Passing parameters provides a mechanism for initializing the variables in a function</a:t>
            </a:r>
          </a:p>
          <a:p>
            <a:r>
              <a:rPr lang="en-US" dirty="0"/>
              <a:t>Parameters act as inputs to a function</a:t>
            </a:r>
          </a:p>
          <a:p>
            <a:r>
              <a:rPr lang="en-US" dirty="0"/>
              <a:t>We can call a function many times and get </a:t>
            </a:r>
            <a:r>
              <a:rPr lang="en-US" b="1" dirty="0"/>
              <a:t>different results </a:t>
            </a:r>
            <a:r>
              <a:rPr lang="en-US" dirty="0"/>
              <a:t>by changing its parameters</a:t>
            </a: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11</a:t>
            </a:fld>
            <a:endParaRPr lang="en-US" altLang="en-US"/>
          </a:p>
        </p:txBody>
      </p:sp>
    </p:spTree>
    <p:extLst>
      <p:ext uri="{BB962C8B-B14F-4D97-AF65-F5344CB8AC3E}">
        <p14:creationId xmlns:p14="http://schemas.microsoft.com/office/powerpoint/2010/main" val="2090774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232" y="826364"/>
            <a:ext cx="8479536" cy="1143000"/>
          </a:xfrm>
        </p:spPr>
        <p:txBody>
          <a:bodyPr/>
          <a:lstStyle/>
          <a:p>
            <a:r>
              <a:rPr lang="en-US" dirty="0" smtClean="0"/>
              <a:t>Getting Information from a Function</a:t>
            </a:r>
            <a:endParaRPr lang="en-US" dirty="0"/>
          </a:p>
        </p:txBody>
      </p:sp>
      <p:sp>
        <p:nvSpPr>
          <p:cNvPr id="3" name="Content Placeholder 2"/>
          <p:cNvSpPr>
            <a:spLocks noGrp="1"/>
          </p:cNvSpPr>
          <p:nvPr>
            <p:ph idx="1"/>
          </p:nvPr>
        </p:nvSpPr>
        <p:spPr/>
        <p:txBody>
          <a:bodyPr/>
          <a:lstStyle/>
          <a:p>
            <a:r>
              <a:rPr lang="en-US" dirty="0"/>
              <a:t>We’ve already seen numerous examples of functions that return </a:t>
            </a:r>
            <a:r>
              <a:rPr lang="en-US" dirty="0" smtClean="0"/>
              <a:t>values</a:t>
            </a:r>
          </a:p>
          <a:p>
            <a:pPr marL="914400" indent="0">
              <a:buNone/>
            </a:pP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a:t>
            </a:r>
            <a:r>
              <a:rPr lang="en-US" dirty="0" smtClean="0"/>
              <a:t> , </a:t>
            </a:r>
            <a:r>
              <a:rPr lang="en-US" b="1" dirty="0" err="1" smtClean="0">
                <a:latin typeface="Courier New" panose="02070309020205020404" pitchFamily="49" charset="0"/>
                <a:cs typeface="Courier New" panose="02070309020205020404" pitchFamily="49" charset="0"/>
              </a:rPr>
              <a:t>str</a:t>
            </a:r>
            <a:r>
              <a:rPr lang="en-US" b="1" dirty="0" smtClean="0">
                <a:latin typeface="Courier New" panose="02070309020205020404" pitchFamily="49" charset="0"/>
                <a:cs typeface="Courier New" panose="02070309020205020404" pitchFamily="49" charset="0"/>
              </a:rPr>
              <a:t>()</a:t>
            </a:r>
            <a:r>
              <a:rPr lang="en-US" dirty="0" smtClean="0"/>
              <a:t>, </a:t>
            </a:r>
            <a:r>
              <a:rPr lang="en-US" b="1" dirty="0" smtClean="0">
                <a:latin typeface="Courier New" panose="02070309020205020404" pitchFamily="49" charset="0"/>
                <a:cs typeface="Courier New" panose="02070309020205020404" pitchFamily="49" charset="0"/>
              </a:rPr>
              <a:t>open()</a:t>
            </a:r>
            <a:r>
              <a:rPr lang="en-US" dirty="0" smtClean="0"/>
              <a:t>, </a:t>
            </a:r>
            <a:r>
              <a:rPr lang="en-US" b="1" dirty="0" smtClean="0">
                <a:latin typeface="Courier New" panose="02070309020205020404" pitchFamily="49" charset="0"/>
                <a:cs typeface="Courier New" panose="02070309020205020404" pitchFamily="49" charset="0"/>
              </a:rPr>
              <a:t>input()</a:t>
            </a:r>
            <a:r>
              <a:rPr lang="en-US" dirty="0" smtClean="0"/>
              <a:t>, </a:t>
            </a:r>
            <a:r>
              <a:rPr lang="en-US" dirty="0" err="1" smtClean="0"/>
              <a:t>etc</a:t>
            </a:r>
            <a:endParaRPr lang="en-US" dirty="0" smtClean="0"/>
          </a:p>
          <a:p>
            <a:pPr lvl="3"/>
            <a:endParaRPr lang="en-US" dirty="0" smtClean="0"/>
          </a:p>
          <a:p>
            <a:r>
              <a:rPr lang="en-US" dirty="0" smtClean="0"/>
              <a:t>For example, </a:t>
            </a:r>
            <a:r>
              <a:rPr lang="en-US" b="1" dirty="0" err="1" smtClean="0">
                <a:latin typeface="Courier New" panose="02070309020205020404" pitchFamily="49" charset="0"/>
                <a:cs typeface="Courier New" panose="02070309020205020404" pitchFamily="49" charset="0"/>
              </a:rPr>
              <a:t>int</a:t>
            </a:r>
            <a:r>
              <a:rPr lang="en-US" b="1" dirty="0" smtClean="0">
                <a:latin typeface="Courier New" panose="02070309020205020404" pitchFamily="49" charset="0"/>
                <a:cs typeface="Courier New" panose="02070309020205020404" pitchFamily="49" charset="0"/>
              </a:rPr>
              <a:t>()</a:t>
            </a:r>
            <a:r>
              <a:rPr lang="en-US" dirty="0" smtClean="0"/>
              <a:t> takes in a string or double, and returns the integer of that</a:t>
            </a:r>
          </a:p>
          <a:p>
            <a:pPr lvl="1"/>
            <a:r>
              <a:rPr lang="en-US" sz="3200" dirty="0" smtClean="0"/>
              <a:t>Or 0 if nothing is passed in to it</a:t>
            </a:r>
            <a:endParaRPr lang="en-US" sz="3200"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12</a:t>
            </a:fld>
            <a:endParaRPr lang="en-US" altLang="en-US"/>
          </a:p>
        </p:txBody>
      </p:sp>
    </p:spTree>
    <p:extLst>
      <p:ext uri="{BB962C8B-B14F-4D97-AF65-F5344CB8AC3E}">
        <p14:creationId xmlns:p14="http://schemas.microsoft.com/office/powerpoint/2010/main" val="3490617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that Return Values</a:t>
            </a:r>
            <a:endParaRPr lang="en-US" dirty="0"/>
          </a:p>
        </p:txBody>
      </p:sp>
      <p:sp>
        <p:nvSpPr>
          <p:cNvPr id="3" name="Content Placeholder 2"/>
          <p:cNvSpPr>
            <a:spLocks noGrp="1"/>
          </p:cNvSpPr>
          <p:nvPr>
            <p:ph idx="1"/>
          </p:nvPr>
        </p:nvSpPr>
        <p:spPr/>
        <p:txBody>
          <a:bodyPr/>
          <a:lstStyle/>
          <a:p>
            <a:r>
              <a:rPr lang="en-US" dirty="0" smtClean="0"/>
              <a:t>To have a function return a value after it is called, we need to use the </a:t>
            </a:r>
            <a:r>
              <a:rPr lang="en-US" b="1" dirty="0" smtClean="0">
                <a:latin typeface="Courier New" panose="02070309020205020404" pitchFamily="49" charset="0"/>
                <a:cs typeface="Courier New" panose="02070309020205020404" pitchFamily="49" charset="0"/>
              </a:rPr>
              <a:t>return</a:t>
            </a:r>
            <a:r>
              <a:rPr lang="en-US" dirty="0" smtClean="0"/>
              <a:t> keyword</a:t>
            </a:r>
          </a:p>
          <a:p>
            <a:endParaRPr lang="en-US" dirty="0" smtClean="0"/>
          </a:p>
          <a:p>
            <a:pPr marL="914400" indent="0">
              <a:buNone/>
            </a:pPr>
            <a:r>
              <a:rPr lang="en-US" b="1" dirty="0" err="1" smtClean="0">
                <a:latin typeface="Courier New" panose="02070309020205020404" pitchFamily="49" charset="0"/>
                <a:cs typeface="Courier New" panose="02070309020205020404" pitchFamily="49" charset="0"/>
              </a:rPr>
              <a:t>def</a:t>
            </a:r>
            <a:r>
              <a:rPr lang="en-US" b="1" dirty="0" smtClean="0">
                <a:latin typeface="Courier New" panose="02070309020205020404" pitchFamily="49" charset="0"/>
                <a:cs typeface="Courier New" panose="02070309020205020404" pitchFamily="49" charset="0"/>
              </a:rPr>
              <a:t> square(</a:t>
            </a:r>
            <a:r>
              <a:rPr lang="en-US" b="1" dirty="0" err="1" smtClean="0">
                <a:latin typeface="Courier New" panose="02070309020205020404" pitchFamily="49" charset="0"/>
                <a:cs typeface="Courier New" panose="02070309020205020404" pitchFamily="49" charset="0"/>
              </a:rPr>
              <a:t>num</a:t>
            </a:r>
            <a:r>
              <a:rPr lang="en-US" b="1" dirty="0" smtClean="0">
                <a:latin typeface="Courier New" panose="02070309020205020404" pitchFamily="49" charset="0"/>
                <a:cs typeface="Courier New" panose="02070309020205020404" pitchFamily="49" charset="0"/>
              </a:rPr>
              <a:t>)</a:t>
            </a:r>
          </a:p>
          <a:p>
            <a:pPr marL="914400" indent="0">
              <a:buNone/>
            </a:pPr>
            <a:r>
              <a:rPr lang="en-US" b="1" dirty="0" smtClean="0">
                <a:solidFill>
                  <a:srgbClr val="C00000"/>
                </a:solidFill>
                <a:latin typeface="Courier New" panose="02070309020205020404" pitchFamily="49" charset="0"/>
                <a:cs typeface="Courier New" panose="02070309020205020404" pitchFamily="49" charset="0"/>
              </a:rPr>
              <a:t>    # return the square</a:t>
            </a:r>
          </a:p>
          <a:p>
            <a:pPr marL="914400" indent="0">
              <a:buNone/>
            </a:pPr>
            <a:r>
              <a:rPr lang="en-US" b="1" dirty="0" smtClean="0">
                <a:latin typeface="Courier New" panose="02070309020205020404" pitchFamily="49" charset="0"/>
                <a:cs typeface="Courier New" panose="02070309020205020404" pitchFamily="49" charset="0"/>
              </a:rPr>
              <a:t>    return (</a:t>
            </a:r>
            <a:r>
              <a:rPr lang="en-US" b="1" dirty="0" err="1" smtClean="0">
                <a:latin typeface="Courier New" panose="02070309020205020404" pitchFamily="49" charset="0"/>
                <a:cs typeface="Courier New" panose="02070309020205020404" pitchFamily="49" charset="0"/>
              </a:rPr>
              <a:t>num</a:t>
            </a:r>
            <a:r>
              <a:rPr lang="en-US" b="1" dirty="0" smtClean="0">
                <a:latin typeface="Courier New" panose="02070309020205020404" pitchFamily="49" charset="0"/>
                <a:cs typeface="Courier New" panose="02070309020205020404" pitchFamily="49" charset="0"/>
              </a:rPr>
              <a:t>*</a:t>
            </a:r>
            <a:r>
              <a:rPr lang="en-US" b="1" dirty="0" err="1" smtClean="0">
                <a:latin typeface="Courier New" panose="02070309020205020404" pitchFamily="49" charset="0"/>
                <a:cs typeface="Courier New" panose="02070309020205020404" pitchFamily="49" charset="0"/>
              </a:rPr>
              <a:t>num</a:t>
            </a:r>
            <a:r>
              <a:rPr lang="en-US" b="1" dirty="0" smtClean="0">
                <a:latin typeface="Courier New" panose="02070309020205020404" pitchFamily="49" charset="0"/>
                <a:cs typeface="Courier New" panose="02070309020205020404" pitchFamily="49" charset="0"/>
              </a:rPr>
              <a:t>)</a:t>
            </a:r>
            <a:endParaRPr lang="en-US" b="1" dirty="0">
              <a:latin typeface="Courier New" panose="02070309020205020404" pitchFamily="49" charset="0"/>
              <a:cs typeface="Courier New" panose="02070309020205020404" pitchFamily="49" charset="0"/>
            </a:endParaRP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13</a:t>
            </a:fld>
            <a:endParaRPr lang="en-US" altLang="en-US"/>
          </a:p>
        </p:txBody>
      </p:sp>
    </p:spTree>
    <p:extLst>
      <p:ext uri="{BB962C8B-B14F-4D97-AF65-F5344CB8AC3E}">
        <p14:creationId xmlns:p14="http://schemas.microsoft.com/office/powerpoint/2010/main" val="3984330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Return Values</a:t>
            </a:r>
            <a:endParaRPr lang="en-US" dirty="0"/>
          </a:p>
        </p:txBody>
      </p:sp>
      <p:sp>
        <p:nvSpPr>
          <p:cNvPr id="3" name="Content Placeholder 2"/>
          <p:cNvSpPr>
            <a:spLocks noGrp="1"/>
          </p:cNvSpPr>
          <p:nvPr>
            <p:ph idx="1"/>
          </p:nvPr>
        </p:nvSpPr>
        <p:spPr/>
        <p:txBody>
          <a:bodyPr/>
          <a:lstStyle/>
          <a:p>
            <a:r>
              <a:rPr lang="en-US" dirty="0"/>
              <a:t>When Python encounters </a:t>
            </a:r>
            <a:r>
              <a:rPr lang="en-US" b="1" dirty="0" smtClean="0">
                <a:latin typeface="Courier New" panose="02070309020205020404" pitchFamily="49" charset="0"/>
                <a:cs typeface="Courier New" panose="02070309020205020404" pitchFamily="49" charset="0"/>
              </a:rPr>
              <a:t>return</a:t>
            </a:r>
            <a:r>
              <a:rPr lang="en-US" dirty="0" smtClean="0"/>
              <a:t>, it</a:t>
            </a:r>
          </a:p>
          <a:p>
            <a:pPr lvl="1"/>
            <a:r>
              <a:rPr lang="en-US" sz="3200" dirty="0" smtClean="0"/>
              <a:t>Exits </a:t>
            </a:r>
            <a:r>
              <a:rPr lang="en-US" sz="3200" dirty="0"/>
              <a:t>the </a:t>
            </a:r>
            <a:r>
              <a:rPr lang="en-US" sz="3200" dirty="0" smtClean="0"/>
              <a:t>function</a:t>
            </a:r>
          </a:p>
          <a:p>
            <a:pPr lvl="1"/>
            <a:r>
              <a:rPr lang="en-US" sz="3200" dirty="0" smtClean="0"/>
              <a:t>Returns </a:t>
            </a:r>
            <a:r>
              <a:rPr lang="en-US" sz="3200" dirty="0"/>
              <a:t>control </a:t>
            </a:r>
            <a:r>
              <a:rPr lang="en-US" sz="3200" dirty="0" smtClean="0"/>
              <a:t>back to where </a:t>
            </a:r>
            <a:br>
              <a:rPr lang="en-US" sz="3200" dirty="0" smtClean="0"/>
            </a:br>
            <a:r>
              <a:rPr lang="en-US" sz="3200" dirty="0" smtClean="0"/>
              <a:t>the </a:t>
            </a:r>
            <a:r>
              <a:rPr lang="en-US" sz="3200" dirty="0"/>
              <a:t>function was </a:t>
            </a:r>
            <a:r>
              <a:rPr lang="en-US" sz="3200" dirty="0" smtClean="0"/>
              <a:t>called</a:t>
            </a:r>
            <a:endParaRPr lang="en-US" sz="3200" dirty="0"/>
          </a:p>
          <a:p>
            <a:endParaRPr lang="en-US" dirty="0" smtClean="0"/>
          </a:p>
          <a:p>
            <a:r>
              <a:rPr lang="en-US" dirty="0" smtClean="0"/>
              <a:t>The value </a:t>
            </a:r>
            <a:r>
              <a:rPr lang="en-US" dirty="0"/>
              <a:t>provided in the return statement </a:t>
            </a:r>
            <a:r>
              <a:rPr lang="en-US" dirty="0" smtClean="0"/>
              <a:t>is sent </a:t>
            </a:r>
            <a:r>
              <a:rPr lang="en-US" dirty="0"/>
              <a:t>back to the caller as an expression </a:t>
            </a:r>
            <a:r>
              <a:rPr lang="en-US" dirty="0" smtClean="0"/>
              <a:t>result</a:t>
            </a:r>
            <a:endParaRPr lang="en-US" dirty="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14</a:t>
            </a:fld>
            <a:endParaRPr lang="en-US" altLang="en-US"/>
          </a:p>
        </p:txBody>
      </p:sp>
    </p:spTree>
    <p:extLst>
      <p:ext uri="{BB962C8B-B14F-4D97-AF65-F5344CB8AC3E}">
        <p14:creationId xmlns:p14="http://schemas.microsoft.com/office/powerpoint/2010/main" val="1137527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368" y="826364"/>
            <a:ext cx="8589264" cy="1143000"/>
          </a:xfrm>
        </p:spPr>
        <p:txBody>
          <a:bodyPr/>
          <a:lstStyle/>
          <a:p>
            <a:r>
              <a:rPr lang="en-US" dirty="0" smtClean="0"/>
              <a:t>Code Trace: Return from </a:t>
            </a:r>
            <a:r>
              <a:rPr lang="en-US" b="1" dirty="0" smtClean="0">
                <a:latin typeface="Courier New" panose="02070309020205020404" pitchFamily="49" charset="0"/>
                <a:cs typeface="Courier New" panose="02070309020205020404" pitchFamily="49" charset="0"/>
              </a:rPr>
              <a:t>square()</a:t>
            </a:r>
            <a:endParaRPr 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15</a:t>
            </a:fld>
            <a:endParaRPr lang="en-US" altLang="en-US"/>
          </a:p>
        </p:txBody>
      </p:sp>
      <p:sp>
        <p:nvSpPr>
          <p:cNvPr id="5" name="TextBox 4"/>
          <p:cNvSpPr txBox="1"/>
          <p:nvPr/>
        </p:nvSpPr>
        <p:spPr>
          <a:xfrm>
            <a:off x="422495" y="2700194"/>
            <a:ext cx="2557849" cy="1323439"/>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main():</a:t>
            </a:r>
          </a:p>
          <a:p>
            <a:r>
              <a:rPr lang="en-US" sz="1600" b="1" dirty="0" smtClean="0">
                <a:latin typeface="Courier New" panose="02070309020205020404" pitchFamily="49" charset="0"/>
                <a:cs typeface="Courier New" panose="02070309020205020404" pitchFamily="49" charset="0"/>
              </a:rPr>
              <a:t>	x = 5</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y = square(x)</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print(y)</a:t>
            </a:r>
          </a:p>
          <a:p>
            <a:r>
              <a:rPr lang="en-US" sz="1600" b="1" dirty="0" smtClean="0">
                <a:latin typeface="Courier New" panose="02070309020205020404" pitchFamily="49" charset="0"/>
                <a:cs typeface="Courier New" panose="02070309020205020404" pitchFamily="49" charset="0"/>
              </a:rPr>
              <a:t>main()</a:t>
            </a:r>
          </a:p>
        </p:txBody>
      </p:sp>
      <p:sp>
        <p:nvSpPr>
          <p:cNvPr id="6" name="TextBox 5"/>
          <p:cNvSpPr txBox="1"/>
          <p:nvPr/>
        </p:nvSpPr>
        <p:spPr>
          <a:xfrm>
            <a:off x="4979213" y="2577083"/>
            <a:ext cx="4055570" cy="584775"/>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square(num1):</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return num1 * num1</a:t>
            </a:r>
          </a:p>
        </p:txBody>
      </p:sp>
      <p:sp>
        <p:nvSpPr>
          <p:cNvPr id="7" name="TextBox 6"/>
          <p:cNvSpPr txBox="1"/>
          <p:nvPr/>
        </p:nvSpPr>
        <p:spPr>
          <a:xfrm>
            <a:off x="995881" y="4265565"/>
            <a:ext cx="5514330" cy="2308324"/>
          </a:xfrm>
          <a:prstGeom prst="rect">
            <a:avLst/>
          </a:prstGeom>
          <a:noFill/>
        </p:spPr>
        <p:txBody>
          <a:bodyPr wrap="none" rtlCol="0">
            <a:spAutoFit/>
          </a:bodyPr>
          <a:lstStyle/>
          <a:p>
            <a:r>
              <a:rPr lang="en-US" dirty="0" smtClean="0">
                <a:latin typeface="+mn-lt"/>
              </a:rPr>
              <a:t>Step 1: Call </a:t>
            </a:r>
            <a:r>
              <a:rPr lang="en-US" b="1" dirty="0" smtClean="0">
                <a:latin typeface="Courier New" panose="02070309020205020404" pitchFamily="49" charset="0"/>
                <a:cs typeface="Courier New" panose="02070309020205020404" pitchFamily="49" charset="0"/>
              </a:rPr>
              <a:t>main()</a:t>
            </a:r>
          </a:p>
          <a:p>
            <a:r>
              <a:rPr lang="en-US" dirty="0" smtClean="0">
                <a:latin typeface="+mn-lt"/>
              </a:rPr>
              <a:t>Step 2: Pass control to </a:t>
            </a:r>
            <a:r>
              <a:rPr lang="en-US" b="1" dirty="0" err="1" smtClean="0">
                <a:latin typeface="Courier New" panose="02070309020205020404" pitchFamily="49" charset="0"/>
                <a:cs typeface="Courier New" panose="02070309020205020404" pitchFamily="49" charset="0"/>
              </a:rPr>
              <a:t>def</a:t>
            </a:r>
            <a:r>
              <a:rPr lang="en-US" b="1" dirty="0" smtClean="0">
                <a:latin typeface="Courier New" panose="02070309020205020404" pitchFamily="49" charset="0"/>
                <a:cs typeface="Courier New" panose="02070309020205020404" pitchFamily="49" charset="0"/>
              </a:rPr>
              <a:t> main()</a:t>
            </a:r>
          </a:p>
          <a:p>
            <a:r>
              <a:rPr lang="en-US" dirty="0" smtClean="0">
                <a:latin typeface="+mn-lt"/>
              </a:rPr>
              <a:t>Step 3: Set </a:t>
            </a:r>
            <a:r>
              <a:rPr lang="en-US" b="1" dirty="0" smtClean="0">
                <a:latin typeface="Courier New" panose="02070309020205020404" pitchFamily="49" charset="0"/>
                <a:cs typeface="Courier New" panose="02070309020205020404" pitchFamily="49" charset="0"/>
              </a:rPr>
              <a:t>x = 5</a:t>
            </a:r>
          </a:p>
          <a:p>
            <a:r>
              <a:rPr lang="en-US" dirty="0" smtClean="0">
                <a:latin typeface="+mn-lt"/>
              </a:rPr>
              <a:t>Step 4: See the function call to </a:t>
            </a:r>
            <a:r>
              <a:rPr lang="en-US" b="1" dirty="0" smtClean="0">
                <a:latin typeface="Courier New" panose="02070309020205020404" pitchFamily="49" charset="0"/>
                <a:cs typeface="Courier New" panose="02070309020205020404" pitchFamily="49" charset="0"/>
              </a:rPr>
              <a:t>square()</a:t>
            </a:r>
          </a:p>
          <a:p>
            <a:r>
              <a:rPr lang="en-US" dirty="0" smtClean="0">
                <a:latin typeface="+mn-lt"/>
              </a:rPr>
              <a:t>Step 5: Pass control from </a:t>
            </a:r>
            <a:r>
              <a:rPr lang="en-US" b="1" dirty="0" smtClean="0">
                <a:latin typeface="Courier New" panose="02070309020205020404" pitchFamily="49" charset="0"/>
                <a:cs typeface="Courier New" panose="02070309020205020404" pitchFamily="49" charset="0"/>
              </a:rPr>
              <a:t>main()</a:t>
            </a:r>
            <a:r>
              <a:rPr lang="en-US" dirty="0" smtClean="0">
                <a:latin typeface="+mn-lt"/>
              </a:rPr>
              <a:t> to </a:t>
            </a:r>
            <a:r>
              <a:rPr lang="en-US" b="1" dirty="0" smtClean="0">
                <a:latin typeface="Courier New" panose="02070309020205020404" pitchFamily="49" charset="0"/>
                <a:cs typeface="Courier New" panose="02070309020205020404" pitchFamily="49" charset="0"/>
              </a:rPr>
              <a:t>square()</a:t>
            </a:r>
          </a:p>
          <a:p>
            <a:r>
              <a:rPr lang="en-US" dirty="0" smtClean="0">
                <a:latin typeface="+mn-lt"/>
              </a:rPr>
              <a:t>Step 6: Set the value of </a:t>
            </a:r>
            <a:r>
              <a:rPr lang="en-US" b="1" dirty="0" smtClean="0">
                <a:latin typeface="Courier New" panose="02070309020205020404" pitchFamily="49" charset="0"/>
                <a:cs typeface="Courier New" panose="02070309020205020404" pitchFamily="49" charset="0"/>
              </a:rPr>
              <a:t>num1</a:t>
            </a:r>
            <a:r>
              <a:rPr lang="en-US" dirty="0" smtClean="0">
                <a:latin typeface="+mn-lt"/>
              </a:rPr>
              <a:t> in </a:t>
            </a:r>
            <a:r>
              <a:rPr lang="en-US" b="1" dirty="0" smtClean="0">
                <a:latin typeface="Courier New" panose="02070309020205020404" pitchFamily="49" charset="0"/>
                <a:cs typeface="Courier New" panose="02070309020205020404" pitchFamily="49" charset="0"/>
              </a:rPr>
              <a:t>square()</a:t>
            </a:r>
            <a:r>
              <a:rPr lang="en-US" dirty="0" smtClean="0">
                <a:latin typeface="+mn-lt"/>
              </a:rPr>
              <a:t> to </a:t>
            </a:r>
            <a:r>
              <a:rPr lang="en-US" b="1" dirty="0" smtClean="0">
                <a:latin typeface="Courier New" panose="02070309020205020404" pitchFamily="49" charset="0"/>
                <a:cs typeface="Courier New" panose="02070309020205020404" pitchFamily="49" charset="0"/>
              </a:rPr>
              <a:t>x</a:t>
            </a:r>
          </a:p>
          <a:p>
            <a:r>
              <a:rPr lang="en-US" dirty="0" smtClean="0">
                <a:latin typeface="+mn-lt"/>
              </a:rPr>
              <a:t>Step 7: Return to </a:t>
            </a:r>
            <a:r>
              <a:rPr lang="en-US" b="1" dirty="0" smtClean="0">
                <a:latin typeface="Courier New" panose="02070309020205020404" pitchFamily="49" charset="0"/>
                <a:cs typeface="Courier New" panose="02070309020205020404" pitchFamily="49" charset="0"/>
              </a:rPr>
              <a:t>main()</a:t>
            </a:r>
            <a:r>
              <a:rPr lang="en-US" dirty="0" smtClean="0">
                <a:latin typeface="+mn-lt"/>
              </a:rPr>
              <a:t> and set </a:t>
            </a:r>
            <a:r>
              <a:rPr lang="en-US" b="1" dirty="0" smtClean="0">
                <a:latin typeface="Courier New" panose="02070309020205020404" pitchFamily="49" charset="0"/>
                <a:cs typeface="Courier New" panose="02070309020205020404" pitchFamily="49" charset="0"/>
              </a:rPr>
              <a:t>y =</a:t>
            </a:r>
            <a:r>
              <a:rPr lang="en-US" dirty="0" smtClean="0">
                <a:latin typeface="+mn-lt"/>
              </a:rPr>
              <a:t> return statement</a:t>
            </a:r>
            <a:endParaRPr lang="en-US" baseline="30000" dirty="0" smtClean="0">
              <a:latin typeface="+mn-lt"/>
            </a:endParaRPr>
          </a:p>
          <a:p>
            <a:r>
              <a:rPr lang="en-US" dirty="0" smtClean="0">
                <a:latin typeface="+mn-lt"/>
              </a:rPr>
              <a:t>Step 8: Print value of </a:t>
            </a:r>
            <a:r>
              <a:rPr lang="en-US" b="1" dirty="0" smtClean="0">
                <a:latin typeface="Courier New" panose="02070309020205020404" pitchFamily="49" charset="0"/>
                <a:cs typeface="Courier New" panose="02070309020205020404" pitchFamily="49" charset="0"/>
              </a:rPr>
              <a:t>y</a:t>
            </a:r>
            <a:endParaRPr lang="en-US" b="1" baseline="30000" dirty="0">
              <a:latin typeface="Courier New" panose="02070309020205020404" pitchFamily="49" charset="0"/>
              <a:cs typeface="Courier New" panose="02070309020205020404" pitchFamily="49" charset="0"/>
            </a:endParaRPr>
          </a:p>
        </p:txBody>
      </p:sp>
      <p:cxnSp>
        <p:nvCxnSpPr>
          <p:cNvPr id="8" name="Straight Arrow Connector 7"/>
          <p:cNvCxnSpPr/>
          <p:nvPr/>
        </p:nvCxnSpPr>
        <p:spPr>
          <a:xfrm>
            <a:off x="67901" y="3860351"/>
            <a:ext cx="389299" cy="0"/>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35084" y="1886731"/>
            <a:ext cx="4817941" cy="461665"/>
          </a:xfrm>
          <a:prstGeom prst="rect">
            <a:avLst/>
          </a:prstGeom>
          <a:solidFill>
            <a:schemeClr val="bg2"/>
          </a:solidFill>
          <a:ln>
            <a:solidFill>
              <a:schemeClr val="tx1"/>
            </a:solidFill>
          </a:ln>
        </p:spPr>
        <p:txBody>
          <a:bodyPr wrap="square" rtlCol="0">
            <a:spAutoFit/>
          </a:bodyPr>
          <a:lstStyle/>
          <a:p>
            <a:pPr algn="ctr"/>
            <a:r>
              <a:rPr lang="en-US" sz="2400" dirty="0" smtClean="0">
                <a:cs typeface="Courier New" panose="02070309020205020404" pitchFamily="49" charset="0"/>
              </a:rPr>
              <a:t>Let’s follow the flow of the code</a:t>
            </a:r>
            <a:endParaRPr lang="en-US" sz="2400" dirty="0">
              <a:cs typeface="Courier New" panose="02070309020205020404" pitchFamily="49" charset="0"/>
            </a:endParaRPr>
          </a:p>
        </p:txBody>
      </p:sp>
    </p:spTree>
    <p:extLst>
      <p:ext uri="{BB962C8B-B14F-4D97-AF65-F5344CB8AC3E}">
        <p14:creationId xmlns:p14="http://schemas.microsoft.com/office/powerpoint/2010/main" val="217136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par>
                                <p:cTn id="13" presetID="42" presetClass="path" presetSubtype="0" accel="50000" decel="50000" fill="hold" nodeType="withEffect">
                                  <p:stCondLst>
                                    <p:cond delay="0"/>
                                  </p:stCondLst>
                                  <p:childTnLst>
                                    <p:animMotion origin="layout" path="M 4.16667E-6 -2.96296E-6 L 0.00121 -0.14259 " pathEditMode="relative" rAng="0" ptsTypes="AA">
                                      <p:cBhvr>
                                        <p:cTn id="14" dur="1500" fill="hold"/>
                                        <p:tgtEl>
                                          <p:spTgt spid="8"/>
                                        </p:tgtEl>
                                        <p:attrNameLst>
                                          <p:attrName>ppt_x</p:attrName>
                                          <p:attrName>ppt_y</p:attrName>
                                        </p:attrNameLst>
                                      </p:cBhvr>
                                      <p:rCtr x="52" y="-7130"/>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par>
                                <p:cTn id="19" presetID="64" presetClass="path" presetSubtype="0" accel="50000" decel="50000" fill="hold" nodeType="withEffect">
                                  <p:stCondLst>
                                    <p:cond delay="0"/>
                                  </p:stCondLst>
                                  <p:childTnLst>
                                    <p:animMotion origin="layout" path="M 0.00121 -0.14259 L 0.02777 -0.10185 " pathEditMode="relative" rAng="0" ptsTypes="AA">
                                      <p:cBhvr>
                                        <p:cTn id="20" dur="1500" fill="hold"/>
                                        <p:tgtEl>
                                          <p:spTgt spid="8"/>
                                        </p:tgtEl>
                                        <p:attrNameLst>
                                          <p:attrName>ppt_x</p:attrName>
                                          <p:attrName>ppt_y</p:attrName>
                                        </p:attrNameLst>
                                      </p:cBhvr>
                                      <p:rCtr x="1319" y="1991"/>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par>
                                <p:cTn id="25" presetID="42" presetClass="path" presetSubtype="0" accel="50000" decel="50000" fill="hold" nodeType="withEffect">
                                  <p:stCondLst>
                                    <p:cond delay="0"/>
                                  </p:stCondLst>
                                  <p:childTnLst>
                                    <p:animMotion origin="layout" path="M 0.02777 -0.10185 L 0.02725 -0.06759 " pathEditMode="relative" rAng="0" ptsTypes="AA">
                                      <p:cBhvr>
                                        <p:cTn id="26" dur="1500" fill="hold"/>
                                        <p:tgtEl>
                                          <p:spTgt spid="8"/>
                                        </p:tgtEl>
                                        <p:attrNameLst>
                                          <p:attrName>ppt_x</p:attrName>
                                          <p:attrName>ppt_y</p:attrName>
                                        </p:attrNameLst>
                                      </p:cBhvr>
                                      <p:rCtr x="-35" y="1713"/>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par>
                                <p:cTn id="31" presetID="42" presetClass="path" presetSubtype="0" accel="50000" decel="50000" fill="hold" nodeType="withEffect">
                                  <p:stCondLst>
                                    <p:cond delay="0"/>
                                  </p:stCondLst>
                                  <p:childTnLst>
                                    <p:animMotion origin="layout" path="M 0.02725 -0.06759 L 0.49913 -0.16296 " pathEditMode="relative" rAng="0" ptsTypes="AA">
                                      <p:cBhvr>
                                        <p:cTn id="32" dur="1500" fill="hold"/>
                                        <p:tgtEl>
                                          <p:spTgt spid="8"/>
                                        </p:tgtEl>
                                        <p:attrNameLst>
                                          <p:attrName>ppt_x</p:attrName>
                                          <p:attrName>ppt_y</p:attrName>
                                        </p:attrNameLst>
                                      </p:cBhvr>
                                      <p:rCtr x="23594" y="-4769"/>
                                    </p:animMotion>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childTnLst>
                                </p:cTn>
                              </p:par>
                              <p:par>
                                <p:cTn id="37" presetID="42" presetClass="path" presetSubtype="0" accel="50000" decel="50000" fill="hold" nodeType="withEffect">
                                  <p:stCondLst>
                                    <p:cond delay="0"/>
                                  </p:stCondLst>
                                  <p:childTnLst>
                                    <p:animMotion origin="layout" path="M 0.49913 -0.16296 L 0.49791 -0.12268 " pathEditMode="relative" rAng="0" ptsTypes="AA">
                                      <p:cBhvr>
                                        <p:cTn id="38" dur="1500" fill="hold"/>
                                        <p:tgtEl>
                                          <p:spTgt spid="8"/>
                                        </p:tgtEl>
                                        <p:attrNameLst>
                                          <p:attrName>ppt_x</p:attrName>
                                          <p:attrName>ppt_y</p:attrName>
                                        </p:attrNameLst>
                                      </p:cBhvr>
                                      <p:rCtr x="-69" y="2014"/>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childTnLst>
                                </p:cTn>
                              </p:par>
                              <p:par>
                                <p:cTn id="43" presetID="42" presetClass="path" presetSubtype="0" accel="50000" decel="50000" fill="hold" nodeType="withEffect">
                                  <p:stCondLst>
                                    <p:cond delay="0"/>
                                  </p:stCondLst>
                                  <p:childTnLst>
                                    <p:animMotion origin="layout" path="M 0.49791 -0.12268 L 0.02725 -0.06759 " pathEditMode="relative" rAng="0" ptsTypes="AA">
                                      <p:cBhvr>
                                        <p:cTn id="44" dur="1500" fill="hold"/>
                                        <p:tgtEl>
                                          <p:spTgt spid="8"/>
                                        </p:tgtEl>
                                        <p:attrNameLst>
                                          <p:attrName>ppt_x</p:attrName>
                                          <p:attrName>ppt_y</p:attrName>
                                        </p:attrNameLst>
                                      </p:cBhvr>
                                      <p:rCtr x="-23542" y="2755"/>
                                    </p:animMotion>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childTnLst>
                                </p:cTn>
                              </p:par>
                              <p:par>
                                <p:cTn id="49" presetID="42" presetClass="path" presetSubtype="0" accel="50000" decel="50000" fill="hold" nodeType="withEffect">
                                  <p:stCondLst>
                                    <p:cond delay="0"/>
                                  </p:stCondLst>
                                  <p:childTnLst>
                                    <p:animMotion origin="layout" path="M 0.02725 -0.06759 L 0.02829 -0.03518 " pathEditMode="relative" rAng="0" ptsTypes="AA">
                                      <p:cBhvr>
                                        <p:cTn id="50" dur="1500" fill="hold"/>
                                        <p:tgtEl>
                                          <p:spTgt spid="8"/>
                                        </p:tgtEl>
                                        <p:attrNameLst>
                                          <p:attrName>ppt_x</p:attrName>
                                          <p:attrName>ppt_y</p:attrName>
                                        </p:attrNameLst>
                                      </p:cBhvr>
                                      <p:rCtr x="52" y="162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44" y="826364"/>
            <a:ext cx="8668512" cy="1143000"/>
          </a:xfrm>
        </p:spPr>
        <p:txBody>
          <a:bodyPr/>
          <a:lstStyle/>
          <a:p>
            <a:r>
              <a:rPr lang="en-US" dirty="0"/>
              <a:t>Code Trace: Return from </a:t>
            </a:r>
            <a:r>
              <a:rPr lang="en-US" b="1" dirty="0">
                <a:latin typeface="Courier New" panose="02070309020205020404" pitchFamily="49" charset="0"/>
                <a:cs typeface="Courier New" panose="02070309020205020404" pitchFamily="49" charset="0"/>
              </a:rPr>
              <a:t>square()</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16</a:t>
            </a:fld>
            <a:endParaRPr lang="en-US" altLang="en-US"/>
          </a:p>
        </p:txBody>
      </p:sp>
      <p:sp>
        <p:nvSpPr>
          <p:cNvPr id="5" name="TextBox 4"/>
          <p:cNvSpPr txBox="1"/>
          <p:nvPr/>
        </p:nvSpPr>
        <p:spPr>
          <a:xfrm>
            <a:off x="422495" y="2700194"/>
            <a:ext cx="2557849" cy="1323439"/>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main():</a:t>
            </a:r>
          </a:p>
          <a:p>
            <a:r>
              <a:rPr lang="en-US" sz="1600" b="1" dirty="0" smtClean="0">
                <a:latin typeface="Courier New" panose="02070309020205020404" pitchFamily="49" charset="0"/>
                <a:cs typeface="Courier New" panose="02070309020205020404" pitchFamily="49" charset="0"/>
              </a:rPr>
              <a:t>	x = 5</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y = square(x)</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print(y)</a:t>
            </a:r>
          </a:p>
          <a:p>
            <a:r>
              <a:rPr lang="en-US" sz="1600" b="1" dirty="0" smtClean="0">
                <a:latin typeface="Courier New" panose="02070309020205020404" pitchFamily="49" charset="0"/>
                <a:cs typeface="Courier New" panose="02070309020205020404" pitchFamily="49" charset="0"/>
              </a:rPr>
              <a:t>main()</a:t>
            </a:r>
          </a:p>
        </p:txBody>
      </p:sp>
      <p:sp>
        <p:nvSpPr>
          <p:cNvPr id="6" name="TextBox 5"/>
          <p:cNvSpPr txBox="1"/>
          <p:nvPr/>
        </p:nvSpPr>
        <p:spPr>
          <a:xfrm>
            <a:off x="4979213" y="2577083"/>
            <a:ext cx="4055570" cy="584775"/>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square(num1):</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return num1 * num1</a:t>
            </a:r>
          </a:p>
        </p:txBody>
      </p:sp>
      <p:sp>
        <p:nvSpPr>
          <p:cNvPr id="7" name="TextBox 6"/>
          <p:cNvSpPr txBox="1"/>
          <p:nvPr/>
        </p:nvSpPr>
        <p:spPr>
          <a:xfrm>
            <a:off x="995881" y="4265565"/>
            <a:ext cx="5514330" cy="2308324"/>
          </a:xfrm>
          <a:prstGeom prst="rect">
            <a:avLst/>
          </a:prstGeom>
          <a:noFill/>
        </p:spPr>
        <p:txBody>
          <a:bodyPr wrap="none" rtlCol="0">
            <a:spAutoFit/>
          </a:bodyPr>
          <a:lstStyle/>
          <a:p>
            <a:r>
              <a:rPr lang="en-US" dirty="0" smtClean="0">
                <a:latin typeface="+mn-lt"/>
              </a:rPr>
              <a:t>Step 1: Call </a:t>
            </a:r>
            <a:r>
              <a:rPr lang="en-US" b="1" dirty="0" smtClean="0">
                <a:latin typeface="Courier New" panose="02070309020205020404" pitchFamily="49" charset="0"/>
                <a:cs typeface="Courier New" panose="02070309020205020404" pitchFamily="49" charset="0"/>
              </a:rPr>
              <a:t>main()</a:t>
            </a:r>
          </a:p>
          <a:p>
            <a:r>
              <a:rPr lang="en-US" dirty="0" smtClean="0">
                <a:latin typeface="+mn-lt"/>
              </a:rPr>
              <a:t>Step 2: Pass control to </a:t>
            </a:r>
            <a:r>
              <a:rPr lang="en-US" b="1" dirty="0" err="1" smtClean="0">
                <a:latin typeface="Courier New" panose="02070309020205020404" pitchFamily="49" charset="0"/>
                <a:cs typeface="Courier New" panose="02070309020205020404" pitchFamily="49" charset="0"/>
              </a:rPr>
              <a:t>def</a:t>
            </a:r>
            <a:r>
              <a:rPr lang="en-US" b="1" dirty="0" smtClean="0">
                <a:latin typeface="Courier New" panose="02070309020205020404" pitchFamily="49" charset="0"/>
                <a:cs typeface="Courier New" panose="02070309020205020404" pitchFamily="49" charset="0"/>
              </a:rPr>
              <a:t> main()</a:t>
            </a:r>
          </a:p>
          <a:p>
            <a:r>
              <a:rPr lang="en-US" dirty="0" smtClean="0">
                <a:latin typeface="+mn-lt"/>
              </a:rPr>
              <a:t>Step 3: Set </a:t>
            </a:r>
            <a:r>
              <a:rPr lang="en-US" b="1" dirty="0" smtClean="0">
                <a:latin typeface="Courier New" panose="02070309020205020404" pitchFamily="49" charset="0"/>
                <a:cs typeface="Courier New" panose="02070309020205020404" pitchFamily="49" charset="0"/>
              </a:rPr>
              <a:t>x = 5</a:t>
            </a:r>
          </a:p>
          <a:p>
            <a:r>
              <a:rPr lang="en-US" dirty="0" smtClean="0">
                <a:latin typeface="+mn-lt"/>
              </a:rPr>
              <a:t>Step 4: See the function call to </a:t>
            </a:r>
            <a:r>
              <a:rPr lang="en-US" b="1" dirty="0" smtClean="0">
                <a:latin typeface="Courier New" panose="02070309020205020404" pitchFamily="49" charset="0"/>
                <a:cs typeface="Courier New" panose="02070309020205020404" pitchFamily="49" charset="0"/>
              </a:rPr>
              <a:t>square()</a:t>
            </a:r>
          </a:p>
          <a:p>
            <a:r>
              <a:rPr lang="en-US" dirty="0" smtClean="0">
                <a:latin typeface="+mn-lt"/>
              </a:rPr>
              <a:t>Step 5: Pass control from </a:t>
            </a:r>
            <a:r>
              <a:rPr lang="en-US" b="1" dirty="0" smtClean="0">
                <a:latin typeface="Courier New" panose="02070309020205020404" pitchFamily="49" charset="0"/>
                <a:cs typeface="Courier New" panose="02070309020205020404" pitchFamily="49" charset="0"/>
              </a:rPr>
              <a:t>main()</a:t>
            </a:r>
            <a:r>
              <a:rPr lang="en-US" dirty="0" smtClean="0">
                <a:latin typeface="+mn-lt"/>
              </a:rPr>
              <a:t> to </a:t>
            </a:r>
            <a:r>
              <a:rPr lang="en-US" b="1" dirty="0" smtClean="0">
                <a:latin typeface="Courier New" panose="02070309020205020404" pitchFamily="49" charset="0"/>
                <a:cs typeface="Courier New" panose="02070309020205020404" pitchFamily="49" charset="0"/>
              </a:rPr>
              <a:t>square()</a:t>
            </a:r>
          </a:p>
          <a:p>
            <a:r>
              <a:rPr lang="en-US" dirty="0" smtClean="0">
                <a:latin typeface="+mn-lt"/>
              </a:rPr>
              <a:t>Step 6: Set the value of </a:t>
            </a:r>
            <a:r>
              <a:rPr lang="en-US" b="1" dirty="0" smtClean="0">
                <a:latin typeface="Courier New" panose="02070309020205020404" pitchFamily="49" charset="0"/>
                <a:cs typeface="Courier New" panose="02070309020205020404" pitchFamily="49" charset="0"/>
              </a:rPr>
              <a:t>num1</a:t>
            </a:r>
            <a:r>
              <a:rPr lang="en-US" dirty="0" smtClean="0">
                <a:latin typeface="+mn-lt"/>
              </a:rPr>
              <a:t> in </a:t>
            </a:r>
            <a:r>
              <a:rPr lang="en-US" b="1" dirty="0" smtClean="0">
                <a:latin typeface="Courier New" panose="02070309020205020404" pitchFamily="49" charset="0"/>
                <a:cs typeface="Courier New" panose="02070309020205020404" pitchFamily="49" charset="0"/>
              </a:rPr>
              <a:t>square()</a:t>
            </a:r>
            <a:r>
              <a:rPr lang="en-US" dirty="0" smtClean="0">
                <a:latin typeface="+mn-lt"/>
              </a:rPr>
              <a:t> to </a:t>
            </a:r>
            <a:r>
              <a:rPr lang="en-US" b="1" dirty="0" smtClean="0">
                <a:latin typeface="Courier New" panose="02070309020205020404" pitchFamily="49" charset="0"/>
                <a:cs typeface="Courier New" panose="02070309020205020404" pitchFamily="49" charset="0"/>
              </a:rPr>
              <a:t>x</a:t>
            </a:r>
          </a:p>
          <a:p>
            <a:r>
              <a:rPr lang="en-US" dirty="0" smtClean="0">
                <a:latin typeface="+mn-lt"/>
              </a:rPr>
              <a:t>Step 7: Return to </a:t>
            </a:r>
            <a:r>
              <a:rPr lang="en-US" b="1" dirty="0" smtClean="0">
                <a:latin typeface="Courier New" panose="02070309020205020404" pitchFamily="49" charset="0"/>
                <a:cs typeface="Courier New" panose="02070309020205020404" pitchFamily="49" charset="0"/>
              </a:rPr>
              <a:t>main()</a:t>
            </a:r>
            <a:r>
              <a:rPr lang="en-US" dirty="0" smtClean="0">
                <a:latin typeface="+mn-lt"/>
              </a:rPr>
              <a:t> and set </a:t>
            </a:r>
            <a:r>
              <a:rPr lang="en-US" b="1" dirty="0" smtClean="0">
                <a:latin typeface="Courier New" panose="02070309020205020404" pitchFamily="49" charset="0"/>
                <a:cs typeface="Courier New" panose="02070309020205020404" pitchFamily="49" charset="0"/>
              </a:rPr>
              <a:t>y =</a:t>
            </a:r>
            <a:r>
              <a:rPr lang="en-US" dirty="0" smtClean="0">
                <a:latin typeface="+mn-lt"/>
              </a:rPr>
              <a:t> return statement</a:t>
            </a:r>
            <a:endParaRPr lang="en-US" baseline="30000" dirty="0" smtClean="0">
              <a:latin typeface="+mn-lt"/>
            </a:endParaRPr>
          </a:p>
          <a:p>
            <a:r>
              <a:rPr lang="en-US" dirty="0" smtClean="0">
                <a:latin typeface="+mn-lt"/>
              </a:rPr>
              <a:t>Step 8: Print value of </a:t>
            </a:r>
            <a:r>
              <a:rPr lang="en-US" b="1" dirty="0" smtClean="0">
                <a:latin typeface="Courier New" panose="02070309020205020404" pitchFamily="49" charset="0"/>
                <a:cs typeface="Courier New" panose="02070309020205020404" pitchFamily="49" charset="0"/>
              </a:rPr>
              <a:t>y</a:t>
            </a:r>
            <a:endParaRPr lang="en-US" b="1" baseline="30000" dirty="0">
              <a:latin typeface="Courier New" panose="02070309020205020404" pitchFamily="49" charset="0"/>
              <a:cs typeface="Courier New" panose="02070309020205020404" pitchFamily="49" charset="0"/>
            </a:endParaRPr>
          </a:p>
        </p:txBody>
      </p:sp>
      <p:sp>
        <p:nvSpPr>
          <p:cNvPr id="8" name="TextBox 7"/>
          <p:cNvSpPr txBox="1"/>
          <p:nvPr/>
        </p:nvSpPr>
        <p:spPr>
          <a:xfrm>
            <a:off x="335084" y="1886731"/>
            <a:ext cx="4817941" cy="461665"/>
          </a:xfrm>
          <a:prstGeom prst="rect">
            <a:avLst/>
          </a:prstGeom>
          <a:solidFill>
            <a:schemeClr val="bg2"/>
          </a:solidFill>
          <a:ln>
            <a:solidFill>
              <a:schemeClr val="tx1"/>
            </a:solidFill>
          </a:ln>
        </p:spPr>
        <p:txBody>
          <a:bodyPr wrap="square" rtlCol="0">
            <a:spAutoFit/>
          </a:bodyPr>
          <a:lstStyle/>
          <a:p>
            <a:pPr algn="ctr"/>
            <a:r>
              <a:rPr lang="en-US" sz="2400" dirty="0" smtClean="0">
                <a:cs typeface="Courier New" panose="02070309020205020404" pitchFamily="49" charset="0"/>
              </a:rPr>
              <a:t>Let’s follow the flow of the code</a:t>
            </a:r>
            <a:endParaRPr lang="en-US" sz="2400" dirty="0">
              <a:cs typeface="Courier New" panose="02070309020205020404" pitchFamily="49" charset="0"/>
            </a:endParaRPr>
          </a:p>
        </p:txBody>
      </p:sp>
    </p:spTree>
    <p:extLst>
      <p:ext uri="{BB962C8B-B14F-4D97-AF65-F5344CB8AC3E}">
        <p14:creationId xmlns:p14="http://schemas.microsoft.com/office/powerpoint/2010/main" val="3612639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t>
            </a:r>
            <a:r>
              <a:rPr lang="en-US" dirty="0"/>
              <a:t>Return from </a:t>
            </a:r>
            <a:r>
              <a:rPr lang="en-US" b="1" dirty="0">
                <a:latin typeface="Courier New" panose="02070309020205020404" pitchFamily="49" charset="0"/>
                <a:cs typeface="Courier New" panose="02070309020205020404" pitchFamily="49" charset="0"/>
              </a:rPr>
              <a:t>square()</a:t>
            </a:r>
            <a:endParaRPr lang="en-US" dirty="0"/>
          </a:p>
        </p:txBody>
      </p:sp>
      <p:sp>
        <p:nvSpPr>
          <p:cNvPr id="3" name="Content Placeholder 2"/>
          <p:cNvSpPr>
            <a:spLocks noGrp="1"/>
          </p:cNvSpPr>
          <p:nvPr>
            <p:ph idx="1"/>
          </p:nvPr>
        </p:nvSpPr>
        <p:spPr/>
        <p:txBody>
          <a:bodyPr/>
          <a:lstStyle/>
          <a:p>
            <a:pPr marL="0" indent="0" eaLnBrk="1" hangingPunct="1">
              <a:spcBef>
                <a:spcPts val="0"/>
              </a:spcBef>
              <a:buNone/>
            </a:pPr>
            <a:r>
              <a:rPr lang="en-US" altLang="en-US" sz="2800" b="1" dirty="0">
                <a:latin typeface="Courier New" panose="02070309020205020404" pitchFamily="49" charset="0"/>
              </a:rPr>
              <a:t>&gt;&gt;&gt; square(3)</a:t>
            </a:r>
            <a:br>
              <a:rPr lang="en-US" altLang="en-US" sz="2800" b="1" dirty="0">
                <a:latin typeface="Courier New" panose="02070309020205020404" pitchFamily="49" charset="0"/>
              </a:rPr>
            </a:br>
            <a:r>
              <a:rPr lang="en-US" altLang="en-US" sz="2800" b="1" dirty="0">
                <a:latin typeface="Courier New" panose="02070309020205020404" pitchFamily="49" charset="0"/>
              </a:rPr>
              <a:t>9</a:t>
            </a:r>
          </a:p>
          <a:p>
            <a:pPr marL="0" indent="0" eaLnBrk="1" hangingPunct="1">
              <a:spcBef>
                <a:spcPts val="0"/>
              </a:spcBef>
              <a:buNone/>
            </a:pPr>
            <a:r>
              <a:rPr lang="en-US" altLang="en-US" sz="2800" b="1" dirty="0">
                <a:latin typeface="Courier New" panose="02070309020205020404" pitchFamily="49" charset="0"/>
              </a:rPr>
              <a:t>&gt;&gt;&gt; print(square(4</a:t>
            </a:r>
            <a:r>
              <a:rPr lang="en-US" altLang="en-US" sz="2800" b="1" dirty="0" smtClean="0">
                <a:latin typeface="Courier New" panose="02070309020205020404" pitchFamily="49" charset="0"/>
              </a:rPr>
              <a:t>))</a:t>
            </a:r>
            <a:br>
              <a:rPr lang="en-US" altLang="en-US" sz="2800" b="1" dirty="0" smtClean="0">
                <a:latin typeface="Courier New" panose="02070309020205020404" pitchFamily="49" charset="0"/>
              </a:rPr>
            </a:br>
            <a:r>
              <a:rPr lang="en-US" altLang="en-US" sz="2800" b="1" dirty="0" smtClean="0">
                <a:latin typeface="Courier New" panose="02070309020205020404" pitchFamily="49" charset="0"/>
              </a:rPr>
              <a:t>16</a:t>
            </a:r>
            <a:endParaRPr lang="en-US" altLang="en-US" sz="2800" b="1" dirty="0">
              <a:latin typeface="Courier New" panose="02070309020205020404" pitchFamily="49" charset="0"/>
            </a:endParaRPr>
          </a:p>
          <a:p>
            <a:pPr marL="0" indent="0" eaLnBrk="1" hangingPunct="1">
              <a:spcBef>
                <a:spcPts val="0"/>
              </a:spcBef>
              <a:buNone/>
            </a:pPr>
            <a:r>
              <a:rPr lang="en-US" altLang="en-US" sz="2800" b="1" dirty="0">
                <a:latin typeface="Courier New" panose="02070309020205020404" pitchFamily="49" charset="0"/>
              </a:rPr>
              <a:t>&gt;&gt;&gt; x = 5</a:t>
            </a:r>
            <a:br>
              <a:rPr lang="en-US" altLang="en-US" sz="2800" b="1" dirty="0">
                <a:latin typeface="Courier New" panose="02070309020205020404" pitchFamily="49" charset="0"/>
              </a:rPr>
            </a:br>
            <a:r>
              <a:rPr lang="en-US" altLang="en-US" sz="2800" b="1" dirty="0">
                <a:latin typeface="Courier New" panose="02070309020205020404" pitchFamily="49" charset="0"/>
              </a:rPr>
              <a:t>&gt;&gt;&gt; y = square(x)</a:t>
            </a:r>
            <a:br>
              <a:rPr lang="en-US" altLang="en-US" sz="2800" b="1" dirty="0">
                <a:latin typeface="Courier New" panose="02070309020205020404" pitchFamily="49" charset="0"/>
              </a:rPr>
            </a:br>
            <a:r>
              <a:rPr lang="en-US" altLang="en-US" sz="2800" b="1" dirty="0">
                <a:latin typeface="Courier New" panose="02070309020205020404" pitchFamily="49" charset="0"/>
              </a:rPr>
              <a:t>&gt;&gt;&gt; print(y)</a:t>
            </a:r>
            <a:br>
              <a:rPr lang="en-US" altLang="en-US" sz="2800" b="1" dirty="0">
                <a:latin typeface="Courier New" panose="02070309020205020404" pitchFamily="49" charset="0"/>
              </a:rPr>
            </a:br>
            <a:r>
              <a:rPr lang="en-US" altLang="en-US" sz="2800" b="1" dirty="0">
                <a:latin typeface="Courier New" panose="02070309020205020404" pitchFamily="49" charset="0"/>
              </a:rPr>
              <a:t>25</a:t>
            </a:r>
          </a:p>
          <a:p>
            <a:pPr marL="0" indent="0" eaLnBrk="1" hangingPunct="1">
              <a:spcBef>
                <a:spcPts val="0"/>
              </a:spcBef>
              <a:buNone/>
            </a:pPr>
            <a:r>
              <a:rPr lang="en-US" altLang="en-US" sz="2800" b="1" dirty="0">
                <a:latin typeface="Courier New" panose="02070309020205020404" pitchFamily="49" charset="0"/>
              </a:rPr>
              <a:t>&gt;&gt;&gt; print(square(x) + square(3))</a:t>
            </a:r>
            <a:br>
              <a:rPr lang="en-US" altLang="en-US" sz="2800" b="1" dirty="0">
                <a:latin typeface="Courier New" panose="02070309020205020404" pitchFamily="49" charset="0"/>
              </a:rPr>
            </a:br>
            <a:r>
              <a:rPr lang="en-US" altLang="en-US" sz="2800" b="1" dirty="0">
                <a:latin typeface="Courier New" panose="02070309020205020404" pitchFamily="49" charset="0"/>
              </a:rPr>
              <a:t>34</a:t>
            </a:r>
          </a:p>
          <a:p>
            <a:pPr marL="0" indent="0">
              <a:buNone/>
            </a:pPr>
            <a:endParaRPr lang="en-US" sz="2800"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17</a:t>
            </a:fld>
            <a:endParaRPr lang="en-US" altLang="en-US"/>
          </a:p>
        </p:txBody>
      </p:sp>
    </p:spTree>
    <p:extLst>
      <p:ext uri="{BB962C8B-B14F-4D97-AF65-F5344CB8AC3E}">
        <p14:creationId xmlns:p14="http://schemas.microsoft.com/office/powerpoint/2010/main" val="112395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57556" y="2130425"/>
            <a:ext cx="8628888" cy="1470025"/>
          </a:xfrm>
        </p:spPr>
        <p:txBody>
          <a:bodyPr/>
          <a:lstStyle/>
          <a:p>
            <a:r>
              <a:rPr lang="en-US" dirty="0" smtClean="0"/>
              <a:t>Function with Multiple Return Values</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48526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Multiple Values</a:t>
            </a:r>
            <a:endParaRPr lang="en-US" dirty="0"/>
          </a:p>
        </p:txBody>
      </p:sp>
      <p:sp>
        <p:nvSpPr>
          <p:cNvPr id="3" name="Content Placeholder 2"/>
          <p:cNvSpPr>
            <a:spLocks noGrp="1"/>
          </p:cNvSpPr>
          <p:nvPr>
            <p:ph idx="1"/>
          </p:nvPr>
        </p:nvSpPr>
        <p:spPr/>
        <p:txBody>
          <a:bodyPr/>
          <a:lstStyle/>
          <a:p>
            <a:pPr eaLnBrk="1" hangingPunct="1"/>
            <a:r>
              <a:rPr lang="en-US" altLang="en-US" dirty="0"/>
              <a:t>Sometimes a function needs to return more than one </a:t>
            </a:r>
            <a:r>
              <a:rPr lang="en-US" altLang="en-US" dirty="0" smtClean="0"/>
              <a:t>value</a:t>
            </a:r>
            <a:endParaRPr lang="en-US" altLang="en-US" dirty="0"/>
          </a:p>
          <a:p>
            <a:pPr eaLnBrk="1" hangingPunct="1"/>
            <a:r>
              <a:rPr lang="en-US" altLang="en-US" dirty="0"/>
              <a:t>To do this, simply list more than one expression in the </a:t>
            </a:r>
            <a:r>
              <a:rPr lang="en-US" altLang="en-US" b="1" dirty="0">
                <a:latin typeface="Courier New" panose="02070309020205020404" pitchFamily="49" charset="0"/>
              </a:rPr>
              <a:t>return</a:t>
            </a:r>
            <a:r>
              <a:rPr lang="en-US" altLang="en-US" dirty="0">
                <a:latin typeface="Courier New" panose="02070309020205020404" pitchFamily="49" charset="0"/>
              </a:rPr>
              <a:t> </a:t>
            </a:r>
            <a:r>
              <a:rPr lang="en-US" altLang="en-US" dirty="0" smtClean="0"/>
              <a:t>statement</a:t>
            </a:r>
            <a:endParaRPr lang="en-US" altLang="en-US" dirty="0"/>
          </a:p>
          <a:p>
            <a:pPr eaLnBrk="1" hangingPunct="1"/>
            <a:endParaRPr lang="en-US" altLang="en-US" sz="2400" dirty="0"/>
          </a:p>
          <a:p>
            <a:pPr marL="0" indent="0" eaLnBrk="1" hangingPunct="1">
              <a:buNone/>
            </a:pPr>
            <a:r>
              <a:rPr lang="en-US" altLang="en-US" sz="2400" b="1" dirty="0" err="1">
                <a:latin typeface="Courier New" panose="02070309020205020404" pitchFamily="49" charset="0"/>
                <a:cs typeface="Courier New" panose="02070309020205020404" pitchFamily="49" charset="0"/>
              </a:rPr>
              <a:t>def</a:t>
            </a:r>
            <a:r>
              <a:rPr lang="en-US" altLang="en-US" sz="2400" b="1" dirty="0">
                <a:latin typeface="Courier New" panose="02070309020205020404" pitchFamily="49" charset="0"/>
                <a:cs typeface="Courier New" panose="02070309020205020404" pitchFamily="49" charset="0"/>
              </a:rPr>
              <a:t> </a:t>
            </a:r>
            <a:r>
              <a:rPr lang="en-US" altLang="en-US" sz="2400" b="1" dirty="0" err="1">
                <a:latin typeface="Courier New" panose="02070309020205020404" pitchFamily="49" charset="0"/>
                <a:cs typeface="Courier New" panose="02070309020205020404" pitchFamily="49" charset="0"/>
              </a:rPr>
              <a:t>sumDiff</a:t>
            </a:r>
            <a:r>
              <a:rPr lang="en-US" altLang="en-US" sz="2400" b="1" dirty="0">
                <a:latin typeface="Courier New" panose="02070309020205020404" pitchFamily="49" charset="0"/>
                <a:cs typeface="Courier New" panose="02070309020205020404" pitchFamily="49" charset="0"/>
              </a:rPr>
              <a:t>(x, y):</a:t>
            </a:r>
            <a:br>
              <a:rPr lang="en-US" altLang="en-US" sz="2400" b="1" dirty="0">
                <a:latin typeface="Courier New" panose="02070309020205020404" pitchFamily="49" charset="0"/>
                <a:cs typeface="Courier New" panose="02070309020205020404" pitchFamily="49" charset="0"/>
              </a:rPr>
            </a:br>
            <a:r>
              <a:rPr lang="en-US" altLang="en-US" sz="2400" b="1" dirty="0">
                <a:latin typeface="Courier New" panose="02070309020205020404" pitchFamily="49" charset="0"/>
                <a:cs typeface="Courier New" panose="02070309020205020404" pitchFamily="49" charset="0"/>
              </a:rPr>
              <a:t>    sum = x + y</a:t>
            </a:r>
            <a:br>
              <a:rPr lang="en-US" altLang="en-US" sz="2400" b="1" dirty="0">
                <a:latin typeface="Courier New" panose="02070309020205020404" pitchFamily="49" charset="0"/>
                <a:cs typeface="Courier New" panose="02070309020205020404" pitchFamily="49" charset="0"/>
              </a:rPr>
            </a:br>
            <a:r>
              <a:rPr lang="en-US" altLang="en-US" sz="2400" b="1" dirty="0">
                <a:latin typeface="Courier New" panose="02070309020205020404" pitchFamily="49" charset="0"/>
                <a:cs typeface="Courier New" panose="02070309020205020404" pitchFamily="49" charset="0"/>
              </a:rPr>
              <a:t>    diff = x – y</a:t>
            </a:r>
            <a:br>
              <a:rPr lang="en-US" altLang="en-US" sz="2400" b="1" dirty="0">
                <a:latin typeface="Courier New" panose="02070309020205020404" pitchFamily="49" charset="0"/>
                <a:cs typeface="Courier New" panose="02070309020205020404" pitchFamily="49" charset="0"/>
              </a:rPr>
            </a:br>
            <a:r>
              <a:rPr lang="en-US" altLang="en-US" sz="2400" b="1" dirty="0">
                <a:latin typeface="Courier New" panose="02070309020205020404" pitchFamily="49" charset="0"/>
                <a:cs typeface="Courier New" panose="02070309020205020404" pitchFamily="49" charset="0"/>
              </a:rPr>
              <a:t>    return sum, diff</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19</a:t>
            </a:fld>
            <a:endParaRPr lang="en-US" altLang="en-US"/>
          </a:p>
        </p:txBody>
      </p:sp>
    </p:spTree>
    <p:extLst>
      <p:ext uri="{BB962C8B-B14F-4D97-AF65-F5344CB8AC3E}">
        <p14:creationId xmlns:p14="http://schemas.microsoft.com/office/powerpoint/2010/main" val="151229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Class We Covered</a:t>
            </a:r>
          </a:p>
        </p:txBody>
      </p:sp>
      <p:sp>
        <p:nvSpPr>
          <p:cNvPr id="3" name="Content Placeholder 2"/>
          <p:cNvSpPr>
            <a:spLocks noGrp="1"/>
          </p:cNvSpPr>
          <p:nvPr>
            <p:ph idx="1"/>
          </p:nvPr>
        </p:nvSpPr>
        <p:spPr/>
        <p:txBody>
          <a:bodyPr/>
          <a:lstStyle/>
          <a:p>
            <a:r>
              <a:rPr lang="en-US" sz="3600" dirty="0" smtClean="0"/>
              <a:t>Functions</a:t>
            </a:r>
          </a:p>
          <a:p>
            <a:pPr lvl="1"/>
            <a:r>
              <a:rPr lang="en-US" sz="3200" dirty="0" smtClean="0"/>
              <a:t>Why they’re useful</a:t>
            </a:r>
          </a:p>
          <a:p>
            <a:pPr lvl="1"/>
            <a:r>
              <a:rPr lang="en-US" sz="3200" dirty="0" smtClean="0"/>
              <a:t>When you should use them</a:t>
            </a:r>
          </a:p>
          <a:p>
            <a:r>
              <a:rPr lang="en-US" dirty="0" smtClean="0"/>
              <a:t>Calling functions</a:t>
            </a:r>
          </a:p>
          <a:p>
            <a:r>
              <a:rPr lang="en-US" dirty="0" smtClean="0"/>
              <a:t>Variable scope</a:t>
            </a:r>
          </a:p>
          <a:p>
            <a:r>
              <a:rPr lang="en-US" dirty="0" smtClean="0"/>
              <a:t>Passing parameters</a:t>
            </a:r>
            <a:endParaRPr lang="en-US" dirty="0"/>
          </a:p>
          <a:p>
            <a:endParaRPr lang="en-US" dirty="0" smtClean="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a:t>
            </a:fld>
            <a:endParaRPr lang="en-US" altLang="en-US" dirty="0"/>
          </a:p>
        </p:txBody>
      </p:sp>
    </p:spTree>
    <p:extLst>
      <p:ext uri="{BB962C8B-B14F-4D97-AF65-F5344CB8AC3E}">
        <p14:creationId xmlns:p14="http://schemas.microsoft.com/office/powerpoint/2010/main" val="23205475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Accepting Multiple Values</a:t>
            </a:r>
            <a:endParaRPr lang="en-US" dirty="0"/>
          </a:p>
        </p:txBody>
      </p:sp>
      <p:sp>
        <p:nvSpPr>
          <p:cNvPr id="3" name="Content Placeholder 2"/>
          <p:cNvSpPr>
            <a:spLocks noGrp="1"/>
          </p:cNvSpPr>
          <p:nvPr>
            <p:ph idx="1"/>
          </p:nvPr>
        </p:nvSpPr>
        <p:spPr/>
        <p:txBody>
          <a:bodyPr/>
          <a:lstStyle/>
          <a:p>
            <a:r>
              <a:rPr lang="en-US" dirty="0"/>
              <a:t>When calling a function with multiple returns, use multiple </a:t>
            </a:r>
            <a:r>
              <a:rPr lang="en-US" dirty="0" smtClean="0"/>
              <a:t>assignments</a:t>
            </a:r>
          </a:p>
          <a:p>
            <a:endParaRPr lang="en-US" dirty="0" smtClean="0"/>
          </a:p>
          <a:p>
            <a:r>
              <a:rPr lang="en-US" dirty="0" smtClean="0"/>
              <a:t>Assignment is based on position, just like passing in parameters is based on position</a:t>
            </a:r>
          </a:p>
          <a:p>
            <a:endParaRPr lang="en-US" dirty="0" smtClean="0"/>
          </a:p>
          <a:p>
            <a:pPr marL="914400" indent="0">
              <a:buNone/>
            </a:pPr>
            <a:r>
              <a:rPr lang="en-US" b="1" dirty="0" smtClean="0">
                <a:latin typeface="Courier New" panose="02070309020205020404" pitchFamily="49" charset="0"/>
                <a:cs typeface="Courier New" panose="02070309020205020404" pitchFamily="49" charset="0"/>
              </a:rPr>
              <a:t>s</a:t>
            </a:r>
            <a:r>
              <a:rPr lang="en-US" b="1" dirty="0">
                <a:latin typeface="Courier New" panose="02070309020205020404" pitchFamily="49" charset="0"/>
                <a:cs typeface="Courier New" panose="02070309020205020404" pitchFamily="49" charset="0"/>
              </a:rPr>
              <a:t>, d = </a:t>
            </a:r>
            <a:r>
              <a:rPr lang="en-US" b="1" dirty="0" err="1">
                <a:latin typeface="Courier New" panose="02070309020205020404" pitchFamily="49" charset="0"/>
                <a:cs typeface="Courier New" panose="02070309020205020404" pitchFamily="49" charset="0"/>
              </a:rPr>
              <a:t>sumDiff</a:t>
            </a:r>
            <a:r>
              <a:rPr lang="en-US" b="1" dirty="0">
                <a:latin typeface="Courier New" panose="02070309020205020404" pitchFamily="49" charset="0"/>
                <a:cs typeface="Courier New" panose="02070309020205020404" pitchFamily="49" charset="0"/>
              </a:rPr>
              <a:t>(num1, num2)</a:t>
            </a:r>
          </a:p>
          <a:p>
            <a:endParaRPr lang="en-US" dirty="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20</a:t>
            </a:fld>
            <a:endParaRPr lang="en-US" altLang="en-US"/>
          </a:p>
        </p:txBody>
      </p:sp>
    </p:spTree>
    <p:extLst>
      <p:ext uri="{BB962C8B-B14F-4D97-AF65-F5344CB8AC3E}">
        <p14:creationId xmlns:p14="http://schemas.microsoft.com/office/powerpoint/2010/main" val="3790631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Accepting Multiple Values</a:t>
            </a:r>
            <a:endParaRPr lang="en-US" dirty="0"/>
          </a:p>
        </p:txBody>
      </p:sp>
      <p:sp>
        <p:nvSpPr>
          <p:cNvPr id="3" name="Content Placeholder 2"/>
          <p:cNvSpPr>
            <a:spLocks noGrp="1"/>
          </p:cNvSpPr>
          <p:nvPr>
            <p:ph idx="1"/>
          </p:nvPr>
        </p:nvSpPr>
        <p:spPr>
          <a:xfrm>
            <a:off x="1271832" y="1969364"/>
            <a:ext cx="7356241" cy="4480204"/>
          </a:xfrm>
        </p:spPr>
        <p:txBody>
          <a:bodyPr/>
          <a:lstStyle/>
          <a:p>
            <a:pPr marL="1588" lvl="3">
              <a:lnSpc>
                <a:spcPct val="90000"/>
              </a:lnSpc>
              <a:buNone/>
            </a:pPr>
            <a:r>
              <a:rPr lang="en-US" altLang="en-US" b="1" dirty="0" err="1">
                <a:latin typeface="Courier New" panose="02070309020205020404" pitchFamily="49" charset="0"/>
                <a:cs typeface="Courier New" panose="02070309020205020404" pitchFamily="49" charset="0"/>
              </a:rPr>
              <a:t>def</a:t>
            </a:r>
            <a:r>
              <a:rPr lang="en-US" altLang="en-US" b="1" dirty="0">
                <a:latin typeface="Courier New" panose="02070309020205020404" pitchFamily="49" charset="0"/>
                <a:cs typeface="Courier New" panose="02070309020205020404" pitchFamily="49" charset="0"/>
              </a:rPr>
              <a:t> main():</a:t>
            </a:r>
          </a:p>
          <a:p>
            <a:pPr marL="1588" lvl="3">
              <a:lnSpc>
                <a:spcPct val="90000"/>
              </a:lnSpc>
              <a:buNone/>
            </a:pPr>
            <a:r>
              <a:rPr lang="en-US" altLang="en-US" b="1" dirty="0">
                <a:latin typeface="Courier New" panose="02070309020205020404" pitchFamily="49" charset="0"/>
                <a:cs typeface="Courier New" panose="02070309020205020404" pitchFamily="49" charset="0"/>
              </a:rPr>
              <a:t>    num1 = </a:t>
            </a:r>
            <a:r>
              <a:rPr lang="en-US" altLang="en-US" b="1" dirty="0" err="1">
                <a:latin typeface="Courier New" panose="02070309020205020404" pitchFamily="49" charset="0"/>
                <a:cs typeface="Courier New" panose="02070309020205020404" pitchFamily="49" charset="0"/>
              </a:rPr>
              <a:t>int</a:t>
            </a:r>
            <a:r>
              <a:rPr lang="en-US" altLang="en-US" b="1" dirty="0">
                <a:latin typeface="Courier New" panose="02070309020205020404" pitchFamily="49" charset="0"/>
                <a:cs typeface="Courier New" panose="02070309020205020404" pitchFamily="49" charset="0"/>
              </a:rPr>
              <a:t>(input("Enter first number:  "))</a:t>
            </a:r>
          </a:p>
          <a:p>
            <a:pPr marL="1588" lvl="3">
              <a:lnSpc>
                <a:spcPct val="90000"/>
              </a:lnSpc>
              <a:buNone/>
            </a:pPr>
            <a:r>
              <a:rPr lang="en-US" altLang="en-US" b="1" dirty="0">
                <a:latin typeface="Courier New" panose="02070309020205020404" pitchFamily="49" charset="0"/>
                <a:cs typeface="Courier New" panose="02070309020205020404" pitchFamily="49" charset="0"/>
              </a:rPr>
              <a:t>    num2 = </a:t>
            </a:r>
            <a:r>
              <a:rPr lang="en-US" altLang="en-US" b="1" dirty="0" err="1">
                <a:latin typeface="Courier New" panose="02070309020205020404" pitchFamily="49" charset="0"/>
                <a:cs typeface="Courier New" panose="02070309020205020404" pitchFamily="49" charset="0"/>
              </a:rPr>
              <a:t>int</a:t>
            </a:r>
            <a:r>
              <a:rPr lang="en-US" altLang="en-US" b="1" dirty="0">
                <a:latin typeface="Courier New" panose="02070309020205020404" pitchFamily="49" charset="0"/>
                <a:cs typeface="Courier New" panose="02070309020205020404" pitchFamily="49" charset="0"/>
              </a:rPr>
              <a:t>(input("Enter second number: "))</a:t>
            </a:r>
          </a:p>
          <a:p>
            <a:pPr marL="1588" lvl="3">
              <a:lnSpc>
                <a:spcPct val="90000"/>
              </a:lnSpc>
              <a:buNone/>
            </a:pPr>
            <a:r>
              <a:rPr lang="en-US" altLang="en-US" b="1" dirty="0">
                <a:latin typeface="Courier New" panose="02070309020205020404" pitchFamily="49" charset="0"/>
                <a:cs typeface="Courier New" panose="02070309020205020404" pitchFamily="49" charset="0"/>
              </a:rPr>
              <a:t>    s, d = </a:t>
            </a:r>
            <a:r>
              <a:rPr lang="en-US" altLang="en-US" b="1" dirty="0" err="1">
                <a:latin typeface="Courier New" panose="02070309020205020404" pitchFamily="49" charset="0"/>
                <a:cs typeface="Courier New" panose="02070309020205020404" pitchFamily="49" charset="0"/>
              </a:rPr>
              <a:t>sumDiff</a:t>
            </a:r>
            <a:r>
              <a:rPr lang="en-US" altLang="en-US" b="1" dirty="0">
                <a:latin typeface="Courier New" panose="02070309020205020404" pitchFamily="49" charset="0"/>
                <a:cs typeface="Courier New" panose="02070309020205020404" pitchFamily="49" charset="0"/>
              </a:rPr>
              <a:t>(num1, num2)</a:t>
            </a:r>
          </a:p>
          <a:p>
            <a:pPr marL="1588" lvl="3">
              <a:lnSpc>
                <a:spcPct val="90000"/>
              </a:lnSpc>
              <a:buNone/>
            </a:pPr>
            <a:r>
              <a:rPr lang="en-US" altLang="en-US" b="1" dirty="0">
                <a:latin typeface="Courier New" panose="02070309020205020404" pitchFamily="49" charset="0"/>
                <a:cs typeface="Courier New" panose="02070309020205020404" pitchFamily="49" charset="0"/>
              </a:rPr>
              <a:t>    print("The sum is", s, </a:t>
            </a:r>
            <a:endParaRPr lang="en-US" altLang="en-US" b="1" dirty="0" smtClean="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and the difference is", d)</a:t>
            </a:r>
          </a:p>
          <a:p>
            <a:pPr marL="1588" lvl="3">
              <a:lnSpc>
                <a:spcPct val="90000"/>
              </a:lnSpc>
              <a:buNone/>
            </a:pP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err="1">
                <a:latin typeface="Courier New" panose="02070309020205020404" pitchFamily="49" charset="0"/>
                <a:cs typeface="Courier New" panose="02070309020205020404" pitchFamily="49" charset="0"/>
              </a:rPr>
              <a:t>def</a:t>
            </a:r>
            <a:r>
              <a:rPr lang="en-US" altLang="en-US" b="1" dirty="0">
                <a:latin typeface="Courier New" panose="02070309020205020404" pitchFamily="49" charset="0"/>
                <a:cs typeface="Courier New" panose="02070309020205020404" pitchFamily="49" charset="0"/>
              </a:rPr>
              <a:t> </a:t>
            </a:r>
            <a:r>
              <a:rPr lang="en-US" altLang="en-US" b="1" dirty="0" err="1">
                <a:latin typeface="Courier New" panose="02070309020205020404" pitchFamily="49" charset="0"/>
                <a:cs typeface="Courier New" panose="02070309020205020404" pitchFamily="49" charset="0"/>
              </a:rPr>
              <a:t>sumDiff</a:t>
            </a:r>
            <a:r>
              <a:rPr lang="en-US" altLang="en-US" b="1" dirty="0">
                <a:latin typeface="Courier New" panose="02070309020205020404" pitchFamily="49" charset="0"/>
                <a:cs typeface="Courier New" panose="02070309020205020404" pitchFamily="49" charset="0"/>
              </a:rPr>
              <a:t>(x, y):</a:t>
            </a:r>
          </a:p>
          <a:p>
            <a:pPr marL="1588" lvl="3">
              <a:lnSpc>
                <a:spcPct val="90000"/>
              </a:lnSpc>
              <a:buNone/>
            </a:pPr>
            <a:r>
              <a:rPr lang="en-US" altLang="en-US" b="1" dirty="0">
                <a:latin typeface="Courier New" panose="02070309020205020404" pitchFamily="49" charset="0"/>
                <a:cs typeface="Courier New" panose="02070309020205020404" pitchFamily="49" charset="0"/>
              </a:rPr>
              <a:t>    sum = x + y</a:t>
            </a:r>
          </a:p>
          <a:p>
            <a:pPr marL="1588" lvl="3">
              <a:lnSpc>
                <a:spcPct val="90000"/>
              </a:lnSpc>
              <a:buNone/>
            </a:pPr>
            <a:r>
              <a:rPr lang="en-US" altLang="en-US" b="1" dirty="0">
                <a:latin typeface="Courier New" panose="02070309020205020404" pitchFamily="49" charset="0"/>
                <a:cs typeface="Courier New" panose="02070309020205020404" pitchFamily="49" charset="0"/>
              </a:rPr>
              <a:t>    diff = x - y</a:t>
            </a:r>
          </a:p>
          <a:p>
            <a:pPr marL="1588" lvl="3">
              <a:lnSpc>
                <a:spcPct val="90000"/>
              </a:lnSpc>
              <a:buNone/>
            </a:pPr>
            <a:r>
              <a:rPr lang="en-US" altLang="en-US" b="1" dirty="0">
                <a:latin typeface="Courier New" panose="02070309020205020404" pitchFamily="49" charset="0"/>
                <a:cs typeface="Courier New" panose="02070309020205020404" pitchFamily="49" charset="0"/>
              </a:rPr>
              <a:t>    return sum, diff</a:t>
            </a:r>
          </a:p>
          <a:p>
            <a:pPr marL="1588" lvl="3">
              <a:lnSpc>
                <a:spcPct val="90000"/>
              </a:lnSpc>
              <a:buNone/>
            </a:pP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a:t>
            </a:r>
            <a:endParaRPr lang="en-US" alt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21</a:t>
            </a:fld>
            <a:endParaRPr lang="en-US" altLang="en-US"/>
          </a:p>
        </p:txBody>
      </p:sp>
    </p:spTree>
    <p:extLst>
      <p:ext uri="{BB962C8B-B14F-4D97-AF65-F5344CB8AC3E}">
        <p14:creationId xmlns:p14="http://schemas.microsoft.com/office/powerpoint/2010/main" val="36944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Accepting Multiple Values</a:t>
            </a:r>
            <a:endParaRPr lang="en-US" dirty="0"/>
          </a:p>
        </p:txBody>
      </p:sp>
      <p:sp>
        <p:nvSpPr>
          <p:cNvPr id="3" name="Content Placeholder 2"/>
          <p:cNvSpPr>
            <a:spLocks noGrp="1"/>
          </p:cNvSpPr>
          <p:nvPr>
            <p:ph idx="1"/>
          </p:nvPr>
        </p:nvSpPr>
        <p:spPr>
          <a:xfrm>
            <a:off x="1271832" y="1969364"/>
            <a:ext cx="7356241" cy="4480204"/>
          </a:xfrm>
        </p:spPr>
        <p:txBody>
          <a:bodyPr/>
          <a:lstStyle/>
          <a:p>
            <a:pPr marL="1588" lvl="3">
              <a:lnSpc>
                <a:spcPct val="90000"/>
              </a:lnSpc>
              <a:buNone/>
            </a:pPr>
            <a:r>
              <a:rPr lang="en-US" altLang="en-US" b="1" dirty="0" err="1">
                <a:latin typeface="Courier New" panose="02070309020205020404" pitchFamily="49" charset="0"/>
                <a:cs typeface="Courier New" panose="02070309020205020404" pitchFamily="49" charset="0"/>
              </a:rPr>
              <a:t>def</a:t>
            </a:r>
            <a:r>
              <a:rPr lang="en-US" altLang="en-US" b="1" dirty="0">
                <a:latin typeface="Courier New" panose="02070309020205020404" pitchFamily="49" charset="0"/>
                <a:cs typeface="Courier New" panose="02070309020205020404" pitchFamily="49" charset="0"/>
              </a:rPr>
              <a:t> main():</a:t>
            </a:r>
          </a:p>
          <a:p>
            <a:pPr marL="1588" lvl="3">
              <a:lnSpc>
                <a:spcPct val="90000"/>
              </a:lnSpc>
              <a:buNone/>
            </a:pPr>
            <a:r>
              <a:rPr lang="en-US" altLang="en-US" b="1" dirty="0">
                <a:latin typeface="Courier New" panose="02070309020205020404" pitchFamily="49" charset="0"/>
                <a:cs typeface="Courier New" panose="02070309020205020404" pitchFamily="49" charset="0"/>
              </a:rPr>
              <a:t>    num1 = </a:t>
            </a:r>
            <a:r>
              <a:rPr lang="en-US" altLang="en-US" b="1" dirty="0" err="1">
                <a:latin typeface="Courier New" panose="02070309020205020404" pitchFamily="49" charset="0"/>
                <a:cs typeface="Courier New" panose="02070309020205020404" pitchFamily="49" charset="0"/>
              </a:rPr>
              <a:t>int</a:t>
            </a:r>
            <a:r>
              <a:rPr lang="en-US" altLang="en-US" b="1" dirty="0">
                <a:latin typeface="Courier New" panose="02070309020205020404" pitchFamily="49" charset="0"/>
                <a:cs typeface="Courier New" panose="02070309020205020404" pitchFamily="49" charset="0"/>
              </a:rPr>
              <a:t>(input("Enter first number:  "))</a:t>
            </a:r>
          </a:p>
          <a:p>
            <a:pPr marL="1588" lvl="3">
              <a:lnSpc>
                <a:spcPct val="90000"/>
              </a:lnSpc>
              <a:buNone/>
            </a:pPr>
            <a:r>
              <a:rPr lang="en-US" altLang="en-US" b="1" dirty="0">
                <a:latin typeface="Courier New" panose="02070309020205020404" pitchFamily="49" charset="0"/>
                <a:cs typeface="Courier New" panose="02070309020205020404" pitchFamily="49" charset="0"/>
              </a:rPr>
              <a:t>    num2 = </a:t>
            </a:r>
            <a:r>
              <a:rPr lang="en-US" altLang="en-US" b="1" dirty="0" err="1">
                <a:latin typeface="Courier New" panose="02070309020205020404" pitchFamily="49" charset="0"/>
                <a:cs typeface="Courier New" panose="02070309020205020404" pitchFamily="49" charset="0"/>
              </a:rPr>
              <a:t>int</a:t>
            </a:r>
            <a:r>
              <a:rPr lang="en-US" altLang="en-US" b="1" dirty="0">
                <a:latin typeface="Courier New" panose="02070309020205020404" pitchFamily="49" charset="0"/>
                <a:cs typeface="Courier New" panose="02070309020205020404" pitchFamily="49" charset="0"/>
              </a:rPr>
              <a:t>(input("Enter second number: "))</a:t>
            </a:r>
          </a:p>
          <a:p>
            <a:pPr marL="1588" lvl="3">
              <a:lnSpc>
                <a:spcPct val="90000"/>
              </a:lnSpc>
              <a:buNone/>
            </a:pPr>
            <a:r>
              <a:rPr lang="en-US" altLang="en-US" b="1" dirty="0">
                <a:latin typeface="Courier New" panose="02070309020205020404" pitchFamily="49" charset="0"/>
                <a:cs typeface="Courier New" panose="02070309020205020404" pitchFamily="49" charset="0"/>
              </a:rPr>
              <a:t>    s, d = </a:t>
            </a:r>
            <a:r>
              <a:rPr lang="en-US" altLang="en-US" b="1" dirty="0" err="1">
                <a:latin typeface="Courier New" panose="02070309020205020404" pitchFamily="49" charset="0"/>
                <a:cs typeface="Courier New" panose="02070309020205020404" pitchFamily="49" charset="0"/>
              </a:rPr>
              <a:t>sumDiff</a:t>
            </a:r>
            <a:r>
              <a:rPr lang="en-US" altLang="en-US" b="1" dirty="0">
                <a:latin typeface="Courier New" panose="02070309020205020404" pitchFamily="49" charset="0"/>
                <a:cs typeface="Courier New" panose="02070309020205020404" pitchFamily="49" charset="0"/>
              </a:rPr>
              <a:t>(num1, num2)</a:t>
            </a:r>
          </a:p>
          <a:p>
            <a:pPr marL="1588" lvl="3">
              <a:lnSpc>
                <a:spcPct val="90000"/>
              </a:lnSpc>
              <a:buNone/>
            </a:pPr>
            <a:r>
              <a:rPr lang="en-US" altLang="en-US" b="1" dirty="0">
                <a:latin typeface="Courier New" panose="02070309020205020404" pitchFamily="49" charset="0"/>
                <a:cs typeface="Courier New" panose="02070309020205020404" pitchFamily="49" charset="0"/>
              </a:rPr>
              <a:t>    print("The sum is", s, </a:t>
            </a:r>
            <a:endParaRPr lang="en-US" altLang="en-US" b="1" dirty="0" smtClean="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 </a:t>
            </a:r>
            <a:r>
              <a:rPr lang="en-US" altLang="en-US" b="1" dirty="0" smtClean="0">
                <a:latin typeface="Courier New" panose="02070309020205020404" pitchFamily="49" charset="0"/>
                <a:cs typeface="Courier New" panose="02070309020205020404" pitchFamily="49" charset="0"/>
              </a:rPr>
              <a:t>         "</a:t>
            </a:r>
            <a:r>
              <a:rPr lang="en-US" altLang="en-US" b="1" dirty="0">
                <a:latin typeface="Courier New" panose="02070309020205020404" pitchFamily="49" charset="0"/>
                <a:cs typeface="Courier New" panose="02070309020205020404" pitchFamily="49" charset="0"/>
              </a:rPr>
              <a:t>and the difference is", d)</a:t>
            </a:r>
          </a:p>
          <a:p>
            <a:pPr marL="1588" lvl="3">
              <a:lnSpc>
                <a:spcPct val="90000"/>
              </a:lnSpc>
              <a:buNone/>
            </a:pP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err="1">
                <a:latin typeface="Courier New" panose="02070309020205020404" pitchFamily="49" charset="0"/>
                <a:cs typeface="Courier New" panose="02070309020205020404" pitchFamily="49" charset="0"/>
              </a:rPr>
              <a:t>def</a:t>
            </a:r>
            <a:r>
              <a:rPr lang="en-US" altLang="en-US" b="1" dirty="0">
                <a:latin typeface="Courier New" panose="02070309020205020404" pitchFamily="49" charset="0"/>
                <a:cs typeface="Courier New" panose="02070309020205020404" pitchFamily="49" charset="0"/>
              </a:rPr>
              <a:t> </a:t>
            </a:r>
            <a:r>
              <a:rPr lang="en-US" altLang="en-US" b="1" dirty="0" err="1">
                <a:latin typeface="Courier New" panose="02070309020205020404" pitchFamily="49" charset="0"/>
                <a:cs typeface="Courier New" panose="02070309020205020404" pitchFamily="49" charset="0"/>
              </a:rPr>
              <a:t>sumDiff</a:t>
            </a:r>
            <a:r>
              <a:rPr lang="en-US" altLang="en-US" b="1" dirty="0">
                <a:latin typeface="Courier New" panose="02070309020205020404" pitchFamily="49" charset="0"/>
                <a:cs typeface="Courier New" panose="02070309020205020404" pitchFamily="49" charset="0"/>
              </a:rPr>
              <a:t>(x, y):</a:t>
            </a:r>
          </a:p>
          <a:p>
            <a:pPr marL="1588" lvl="3">
              <a:lnSpc>
                <a:spcPct val="90000"/>
              </a:lnSpc>
              <a:buNone/>
            </a:pPr>
            <a:r>
              <a:rPr lang="en-US" altLang="en-US" b="1" dirty="0">
                <a:latin typeface="Courier New" panose="02070309020205020404" pitchFamily="49" charset="0"/>
                <a:cs typeface="Courier New" panose="02070309020205020404" pitchFamily="49" charset="0"/>
              </a:rPr>
              <a:t>    sum = x + y</a:t>
            </a:r>
          </a:p>
          <a:p>
            <a:pPr marL="1588" lvl="3">
              <a:lnSpc>
                <a:spcPct val="90000"/>
              </a:lnSpc>
              <a:buNone/>
            </a:pPr>
            <a:r>
              <a:rPr lang="en-US" altLang="en-US" b="1" dirty="0">
                <a:latin typeface="Courier New" panose="02070309020205020404" pitchFamily="49" charset="0"/>
                <a:cs typeface="Courier New" panose="02070309020205020404" pitchFamily="49" charset="0"/>
              </a:rPr>
              <a:t>    diff = x - y</a:t>
            </a:r>
          </a:p>
          <a:p>
            <a:pPr marL="1588" lvl="3">
              <a:lnSpc>
                <a:spcPct val="90000"/>
              </a:lnSpc>
              <a:buNone/>
            </a:pPr>
            <a:r>
              <a:rPr lang="en-US" altLang="en-US" b="1" dirty="0">
                <a:latin typeface="Courier New" panose="02070309020205020404" pitchFamily="49" charset="0"/>
                <a:cs typeface="Courier New" panose="02070309020205020404" pitchFamily="49" charset="0"/>
              </a:rPr>
              <a:t>    return sum, diff</a:t>
            </a:r>
          </a:p>
          <a:p>
            <a:pPr marL="1588" lvl="3">
              <a:lnSpc>
                <a:spcPct val="90000"/>
              </a:lnSpc>
              <a:buNone/>
            </a:pPr>
            <a:endParaRPr lang="en-US" altLang="en-US" b="1" dirty="0">
              <a:latin typeface="Courier New" panose="02070309020205020404" pitchFamily="49" charset="0"/>
              <a:cs typeface="Courier New" panose="02070309020205020404" pitchFamily="49" charset="0"/>
            </a:endParaRPr>
          </a:p>
          <a:p>
            <a:pPr marL="1588" lvl="3">
              <a:lnSpc>
                <a:spcPct val="90000"/>
              </a:lnSpc>
              <a:buNone/>
            </a:pPr>
            <a:r>
              <a:rPr lang="en-US" altLang="en-US" b="1" dirty="0">
                <a:latin typeface="Courier New" panose="02070309020205020404" pitchFamily="49" charset="0"/>
                <a:cs typeface="Courier New" panose="02070309020205020404" pitchFamily="49" charset="0"/>
              </a:rPr>
              <a:t>main</a:t>
            </a:r>
            <a:r>
              <a:rPr lang="en-US" altLang="en-US" b="1" dirty="0" smtClean="0">
                <a:latin typeface="Courier New" panose="02070309020205020404" pitchFamily="49" charset="0"/>
                <a:cs typeface="Courier New" panose="02070309020205020404" pitchFamily="49" charset="0"/>
              </a:rPr>
              <a:t>()</a:t>
            </a:r>
            <a:endParaRPr lang="en-US" altLang="en-US"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22</a:t>
            </a:fld>
            <a:endParaRPr lang="en-US" altLang="en-US"/>
          </a:p>
        </p:txBody>
      </p:sp>
      <p:sp>
        <p:nvSpPr>
          <p:cNvPr id="6" name="TextBox 5"/>
          <p:cNvSpPr txBox="1"/>
          <p:nvPr/>
        </p:nvSpPr>
        <p:spPr>
          <a:xfrm>
            <a:off x="158496" y="3535680"/>
            <a:ext cx="2125873" cy="830997"/>
          </a:xfrm>
          <a:prstGeom prst="rect">
            <a:avLst/>
          </a:prstGeom>
          <a:solidFill>
            <a:schemeClr val="bg2"/>
          </a:solidFill>
          <a:ln>
            <a:solidFill>
              <a:schemeClr val="tx1"/>
            </a:solidFill>
          </a:ln>
        </p:spPr>
        <p:txBody>
          <a:bodyPr wrap="square" rtlCol="0">
            <a:spAutoFit/>
          </a:bodyPr>
          <a:lstStyle/>
          <a:p>
            <a:pPr algn="ctr"/>
            <a:r>
              <a:rPr lang="en-US" sz="2400" b="1" dirty="0" smtClean="0">
                <a:latin typeface="Courier New" panose="02070309020205020404" pitchFamily="49" charset="0"/>
                <a:cs typeface="Courier New" panose="02070309020205020404" pitchFamily="49" charset="0"/>
              </a:rPr>
              <a:t>s</a:t>
            </a:r>
            <a:r>
              <a:rPr lang="en-US" sz="2400" dirty="0" smtClean="0">
                <a:latin typeface="+mj-lt"/>
                <a:cs typeface="Courier New" panose="02070309020205020404" pitchFamily="49" charset="0"/>
              </a:rPr>
              <a:t> gets the first value returned</a:t>
            </a:r>
            <a:endParaRPr lang="en-US" sz="2400" dirty="0">
              <a:latin typeface="+mj-lt"/>
              <a:cs typeface="Courier New" panose="02070309020205020404" pitchFamily="49" charset="0"/>
            </a:endParaRPr>
          </a:p>
        </p:txBody>
      </p:sp>
      <p:sp>
        <p:nvSpPr>
          <p:cNvPr id="9" name="TextBox 8"/>
          <p:cNvSpPr txBox="1"/>
          <p:nvPr/>
        </p:nvSpPr>
        <p:spPr>
          <a:xfrm>
            <a:off x="4618535" y="4181856"/>
            <a:ext cx="2400193" cy="830997"/>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d gets the second value returned</a:t>
            </a:r>
            <a:endParaRPr lang="en-US" sz="2400" dirty="0">
              <a:latin typeface="+mj-lt"/>
              <a:cs typeface="Courier New" panose="02070309020205020404" pitchFamily="49" charset="0"/>
            </a:endParaRPr>
          </a:p>
        </p:txBody>
      </p:sp>
      <p:cxnSp>
        <p:nvCxnSpPr>
          <p:cNvPr id="10" name="Straight Arrow Connector 9"/>
          <p:cNvCxnSpPr/>
          <p:nvPr/>
        </p:nvCxnSpPr>
        <p:spPr>
          <a:xfrm flipH="1" flipV="1">
            <a:off x="2590800" y="3267456"/>
            <a:ext cx="2354687" cy="914400"/>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1271832" y="3121152"/>
            <a:ext cx="642312" cy="414528"/>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865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Function Returns </a:t>
            </a:r>
            <a:r>
              <a:rPr lang="en-US" i="1" dirty="0" smtClean="0"/>
              <a:t>Something</a:t>
            </a:r>
            <a:endParaRPr lang="en-US" dirty="0"/>
          </a:p>
        </p:txBody>
      </p:sp>
      <p:sp>
        <p:nvSpPr>
          <p:cNvPr id="3" name="Content Placeholder 2"/>
          <p:cNvSpPr>
            <a:spLocks noGrp="1"/>
          </p:cNvSpPr>
          <p:nvPr>
            <p:ph idx="1"/>
          </p:nvPr>
        </p:nvSpPr>
        <p:spPr/>
        <p:txBody>
          <a:bodyPr/>
          <a:lstStyle/>
          <a:p>
            <a:r>
              <a:rPr lang="en-US" dirty="0" smtClean="0"/>
              <a:t>All </a:t>
            </a:r>
            <a:r>
              <a:rPr lang="en-US" dirty="0"/>
              <a:t>Python functions return a value, whether they contain a </a:t>
            </a:r>
            <a:r>
              <a:rPr lang="en-US" b="1" dirty="0">
                <a:latin typeface="Courier New" panose="02070309020205020404" pitchFamily="49" charset="0"/>
                <a:cs typeface="Courier New" panose="02070309020205020404" pitchFamily="49" charset="0"/>
              </a:rPr>
              <a:t>return</a:t>
            </a:r>
            <a:r>
              <a:rPr lang="en-US" dirty="0"/>
              <a:t> statement or </a:t>
            </a:r>
            <a:r>
              <a:rPr lang="en-US" dirty="0" smtClean="0"/>
              <a:t>not</a:t>
            </a:r>
            <a:endParaRPr lang="en-US" dirty="0"/>
          </a:p>
          <a:p>
            <a:pPr lvl="3"/>
            <a:endParaRPr lang="en-US" dirty="0" smtClean="0"/>
          </a:p>
          <a:p>
            <a:r>
              <a:rPr lang="en-US" dirty="0" smtClean="0"/>
              <a:t>Functions </a:t>
            </a:r>
            <a:r>
              <a:rPr lang="en-US" dirty="0"/>
              <a:t>without </a:t>
            </a:r>
            <a:r>
              <a:rPr lang="en-US" dirty="0" smtClean="0"/>
              <a:t>an explicit </a:t>
            </a:r>
            <a:r>
              <a:rPr lang="en-US" b="1" dirty="0">
                <a:latin typeface="Courier New" panose="02070309020205020404" pitchFamily="49" charset="0"/>
                <a:cs typeface="Courier New" panose="02070309020205020404" pitchFamily="49" charset="0"/>
              </a:rPr>
              <a:t>return</a:t>
            </a:r>
            <a:r>
              <a:rPr lang="en-US" dirty="0"/>
              <a:t> hand back a special object, denoted </a:t>
            </a:r>
            <a:r>
              <a:rPr lang="en-US" b="1" dirty="0" smtClean="0">
                <a:latin typeface="Courier New" panose="02070309020205020404" pitchFamily="49" charset="0"/>
                <a:cs typeface="Courier New" panose="02070309020205020404" pitchFamily="49" charset="0"/>
              </a:rPr>
              <a:t>None</a:t>
            </a:r>
            <a:endParaRPr lang="en-US" b="1" dirty="0">
              <a:latin typeface="Courier New" panose="02070309020205020404" pitchFamily="49" charset="0"/>
              <a:cs typeface="Courier New" panose="02070309020205020404" pitchFamily="49" charset="0"/>
            </a:endParaRPr>
          </a:p>
          <a:p>
            <a:pPr lvl="3"/>
            <a:endParaRPr lang="en-US" dirty="0" smtClean="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23</a:t>
            </a:fld>
            <a:endParaRPr lang="en-US" altLang="en-US"/>
          </a:p>
        </p:txBody>
      </p:sp>
    </p:spTree>
    <p:extLst>
      <p:ext uri="{BB962C8B-B14F-4D97-AF65-F5344CB8AC3E}">
        <p14:creationId xmlns:p14="http://schemas.microsoft.com/office/powerpoint/2010/main" val="54575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 and Problems</a:t>
            </a:r>
            <a:endParaRPr lang="en-US" dirty="0"/>
          </a:p>
        </p:txBody>
      </p:sp>
      <p:sp>
        <p:nvSpPr>
          <p:cNvPr id="3" name="Content Placeholder 2"/>
          <p:cNvSpPr>
            <a:spLocks noGrp="1"/>
          </p:cNvSpPr>
          <p:nvPr>
            <p:ph idx="1"/>
          </p:nvPr>
        </p:nvSpPr>
        <p:spPr/>
        <p:txBody>
          <a:bodyPr/>
          <a:lstStyle/>
          <a:p>
            <a:r>
              <a:rPr lang="en-US" dirty="0"/>
              <a:t>A common problem is writing a </a:t>
            </a:r>
            <a:r>
              <a:rPr lang="en-US" dirty="0" smtClean="0"/>
              <a:t>function that is expected to return a value, but forgetting to include the </a:t>
            </a:r>
            <a:r>
              <a:rPr lang="en-US" b="1" dirty="0" smtClean="0">
                <a:latin typeface="Courier New" panose="02070309020205020404" pitchFamily="49" charset="0"/>
                <a:cs typeface="Courier New" panose="02070309020205020404" pitchFamily="49" charset="0"/>
              </a:rPr>
              <a:t>return</a:t>
            </a:r>
            <a:r>
              <a:rPr lang="en-US" dirty="0" smtClean="0"/>
              <a:t> statement</a:t>
            </a:r>
          </a:p>
          <a:p>
            <a:endParaRPr lang="en-US" dirty="0"/>
          </a:p>
          <a:p>
            <a:r>
              <a:rPr lang="en-US" dirty="0"/>
              <a:t>If your value-returning functions produce strange messages, check to make sure you remembered to include the </a:t>
            </a:r>
            <a:r>
              <a:rPr lang="en-US" b="1" dirty="0" smtClean="0">
                <a:latin typeface="Courier New" panose="02070309020205020404" pitchFamily="49" charset="0"/>
                <a:cs typeface="Courier New" panose="02070309020205020404" pitchFamily="49" charset="0"/>
              </a:rPr>
              <a:t>return</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24</a:t>
            </a:fld>
            <a:endParaRPr lang="en-US" altLang="en-US"/>
          </a:p>
        </p:txBody>
      </p:sp>
    </p:spTree>
    <p:extLst>
      <p:ext uri="{BB962C8B-B14F-4D97-AF65-F5344CB8AC3E}">
        <p14:creationId xmlns:p14="http://schemas.microsoft.com/office/powerpoint/2010/main" val="33802355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Modifying Parameters</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8602128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368" y="826364"/>
            <a:ext cx="8589264" cy="1143000"/>
          </a:xfrm>
        </p:spPr>
        <p:txBody>
          <a:bodyPr/>
          <a:lstStyle/>
          <a:p>
            <a:r>
              <a:rPr lang="en-US" dirty="0" smtClean="0"/>
              <a:t>Other Ways to Pass Back Information</a:t>
            </a:r>
            <a:endParaRPr lang="en-US" dirty="0"/>
          </a:p>
        </p:txBody>
      </p:sp>
      <p:sp>
        <p:nvSpPr>
          <p:cNvPr id="3" name="Content Placeholder 2"/>
          <p:cNvSpPr>
            <a:spLocks noGrp="1"/>
          </p:cNvSpPr>
          <p:nvPr>
            <p:ph idx="1"/>
          </p:nvPr>
        </p:nvSpPr>
        <p:spPr/>
        <p:txBody>
          <a:bodyPr/>
          <a:lstStyle/>
          <a:p>
            <a:r>
              <a:rPr lang="en-US" dirty="0"/>
              <a:t>Return values are the main way to send information </a:t>
            </a:r>
            <a:r>
              <a:rPr lang="en-US" dirty="0" smtClean="0"/>
              <a:t>back from </a:t>
            </a:r>
            <a:r>
              <a:rPr lang="en-US" dirty="0"/>
              <a:t>a </a:t>
            </a:r>
            <a:r>
              <a:rPr lang="en-US" dirty="0" smtClean="0"/>
              <a:t>function</a:t>
            </a:r>
            <a:endParaRPr lang="en-US" dirty="0"/>
          </a:p>
          <a:p>
            <a:pPr lvl="3"/>
            <a:endParaRPr lang="en-US" dirty="0" smtClean="0"/>
          </a:p>
          <a:p>
            <a:r>
              <a:rPr lang="en-US" dirty="0" smtClean="0"/>
              <a:t>We may also be able to pass information back by making changes directly to the parameters</a:t>
            </a:r>
            <a:endParaRPr lang="en-US" dirty="0"/>
          </a:p>
          <a:p>
            <a:pPr lvl="3"/>
            <a:endParaRPr lang="en-US" dirty="0" smtClean="0"/>
          </a:p>
          <a:p>
            <a:r>
              <a:rPr lang="en-US" dirty="0" smtClean="0"/>
              <a:t>One </a:t>
            </a:r>
            <a:r>
              <a:rPr lang="en-US" dirty="0"/>
              <a:t>of the problems with </a:t>
            </a:r>
            <a:r>
              <a:rPr lang="en-US" dirty="0" smtClean="0"/>
              <a:t>modifying parameters is due to the “scope” we discussed</a:t>
            </a:r>
            <a:endParaRPr lang="en-US" dirty="0"/>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26</a:t>
            </a:fld>
            <a:endParaRPr lang="en-US" altLang="en-US"/>
          </a:p>
        </p:txBody>
      </p:sp>
    </p:spTree>
    <p:extLst>
      <p:ext uri="{BB962C8B-B14F-4D97-AF65-F5344CB8AC3E}">
        <p14:creationId xmlns:p14="http://schemas.microsoft.com/office/powerpoint/2010/main" val="9088025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p:txBody>
          <a:bodyPr/>
          <a:lstStyle/>
          <a:p>
            <a:pPr eaLnBrk="1" hangingPunct="1"/>
            <a:r>
              <a:rPr lang="en-US" altLang="en-US" dirty="0" smtClean="0"/>
              <a:t>Functions that Modify Parameters</a:t>
            </a:r>
          </a:p>
        </p:txBody>
      </p:sp>
      <p:sp>
        <p:nvSpPr>
          <p:cNvPr id="57347" name="Rectangle 3"/>
          <p:cNvSpPr>
            <a:spLocks noGrp="1" noChangeArrowheads="1"/>
          </p:cNvSpPr>
          <p:nvPr>
            <p:ph type="body" idx="1"/>
          </p:nvPr>
        </p:nvSpPr>
        <p:spPr>
          <a:xfrm>
            <a:off x="457200" y="1969365"/>
            <a:ext cx="8229600" cy="2354986"/>
          </a:xfrm>
        </p:spPr>
        <p:txBody>
          <a:bodyPr/>
          <a:lstStyle/>
          <a:p>
            <a:pPr eaLnBrk="1" hangingPunct="1"/>
            <a:r>
              <a:rPr lang="en-US" altLang="en-US" dirty="0" smtClean="0"/>
              <a:t>Suppose you are writing a program that manages bank accounts. </a:t>
            </a:r>
          </a:p>
          <a:p>
            <a:pPr eaLnBrk="1" hangingPunct="1"/>
            <a:r>
              <a:rPr lang="en-US" altLang="en-US" dirty="0" smtClean="0"/>
              <a:t>One function we would need to create is one to accumulate interest on the account. </a:t>
            </a:r>
          </a:p>
          <a:p>
            <a:pPr marL="0" indent="0" eaLnBrk="1" hangingPunct="1">
              <a:buNone/>
            </a:pPr>
            <a:endParaRPr lang="en-US" altLang="en-US" sz="2000" dirty="0">
              <a:latin typeface="Courier New" panose="02070309020205020404" pitchFamily="49" charset="0"/>
            </a:endParaRPr>
          </a:p>
        </p:txBody>
      </p:sp>
      <p:sp>
        <p:nvSpPr>
          <p:cNvPr id="2" name="TextBox 1"/>
          <p:cNvSpPr txBox="1"/>
          <p:nvPr/>
        </p:nvSpPr>
        <p:spPr>
          <a:xfrm>
            <a:off x="619125" y="4505324"/>
            <a:ext cx="8195691" cy="1384995"/>
          </a:xfrm>
          <a:prstGeom prst="rect">
            <a:avLst/>
          </a:prstGeom>
          <a:noFill/>
        </p:spPr>
        <p:txBody>
          <a:bodyPr wrap="square" rtlCol="0">
            <a:spAutoFit/>
          </a:bodyPr>
          <a:lstStyle/>
          <a:p>
            <a:r>
              <a:rPr lang="en-US" altLang="en-US" sz="2800" b="1" dirty="0" err="1">
                <a:latin typeface="Courier New" panose="02070309020205020404" pitchFamily="49" charset="0"/>
              </a:rPr>
              <a:t>def</a:t>
            </a:r>
            <a:r>
              <a:rPr lang="en-US" altLang="en-US" sz="2800" b="1" dirty="0">
                <a:latin typeface="Courier New" panose="02070309020205020404" pitchFamily="49" charset="0"/>
              </a:rPr>
              <a:t> </a:t>
            </a:r>
            <a:r>
              <a:rPr lang="en-US" altLang="en-US" sz="2800" b="1" dirty="0" err="1">
                <a:latin typeface="Courier New" panose="02070309020205020404" pitchFamily="49" charset="0"/>
              </a:rPr>
              <a:t>addInterest</a:t>
            </a:r>
            <a:r>
              <a:rPr lang="en-US" altLang="en-US" sz="2800" b="1" dirty="0">
                <a:latin typeface="Courier New" panose="02070309020205020404" pitchFamily="49" charset="0"/>
              </a:rPr>
              <a:t>(balance, rate):</a:t>
            </a:r>
            <a:br>
              <a:rPr lang="en-US" altLang="en-US" sz="2800" b="1" dirty="0">
                <a:latin typeface="Courier New" panose="02070309020205020404" pitchFamily="49" charset="0"/>
              </a:rPr>
            </a:br>
            <a:r>
              <a:rPr lang="en-US" altLang="en-US" sz="2800" b="1" dirty="0">
                <a:latin typeface="Courier New" panose="02070309020205020404" pitchFamily="49" charset="0"/>
              </a:rPr>
              <a:t>    </a:t>
            </a:r>
            <a:r>
              <a:rPr lang="en-US" altLang="en-US" sz="2800" b="1" dirty="0" err="1">
                <a:latin typeface="Courier New" panose="02070309020205020404" pitchFamily="49" charset="0"/>
              </a:rPr>
              <a:t>newBalance</a:t>
            </a:r>
            <a:r>
              <a:rPr lang="en-US" altLang="en-US" sz="2800" b="1" dirty="0">
                <a:latin typeface="Courier New" panose="02070309020205020404" pitchFamily="49" charset="0"/>
              </a:rPr>
              <a:t> = balance * (1 + rate)</a:t>
            </a:r>
            <a:br>
              <a:rPr lang="en-US" altLang="en-US" sz="2800" b="1" dirty="0">
                <a:latin typeface="Courier New" panose="02070309020205020404" pitchFamily="49" charset="0"/>
              </a:rPr>
            </a:br>
            <a:r>
              <a:rPr lang="en-US" altLang="en-US" sz="2800" b="1" dirty="0">
                <a:latin typeface="Courier New" panose="02070309020205020404" pitchFamily="49" charset="0"/>
              </a:rPr>
              <a:t>    balance = </a:t>
            </a:r>
            <a:r>
              <a:rPr lang="en-US" altLang="en-US" sz="2800" b="1" dirty="0" err="1" smtClean="0">
                <a:latin typeface="Courier New" panose="02070309020205020404" pitchFamily="49" charset="0"/>
              </a:rPr>
              <a:t>newBalance</a:t>
            </a:r>
            <a:endParaRPr lang="en-US" sz="2800" dirty="0"/>
          </a:p>
        </p:txBody>
      </p:sp>
    </p:spTree>
    <p:extLst>
      <p:ext uri="{BB962C8B-B14F-4D97-AF65-F5344CB8AC3E}">
        <p14:creationId xmlns:p14="http://schemas.microsoft.com/office/powerpoint/2010/main" val="10027583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8371" name="Rectangle 3"/>
          <p:cNvSpPr>
            <a:spLocks noGrp="1" noChangeArrowheads="1"/>
          </p:cNvSpPr>
          <p:nvPr>
            <p:ph type="body" idx="1"/>
          </p:nvPr>
        </p:nvSpPr>
        <p:spPr>
          <a:xfrm>
            <a:off x="457200" y="1969365"/>
            <a:ext cx="8229600" cy="1535836"/>
          </a:xfrm>
        </p:spPr>
        <p:txBody>
          <a:bodyPr/>
          <a:lstStyle/>
          <a:p>
            <a:pPr eaLnBrk="1" hangingPunct="1"/>
            <a:r>
              <a:rPr lang="en-US" altLang="en-US" dirty="0" smtClean="0"/>
              <a:t>The intent is to set the balance of the account to a new value that includes the interest amount.</a:t>
            </a:r>
          </a:p>
          <a:p>
            <a:pPr marL="0" indent="0" eaLnBrk="1" hangingPunct="1">
              <a:buNone/>
            </a:pPr>
            <a:r>
              <a:rPr lang="en-US" altLang="en-US" dirty="0" smtClean="0"/>
              <a:t/>
            </a:r>
            <a:br>
              <a:rPr lang="en-US" altLang="en-US" dirty="0" smtClean="0"/>
            </a:br>
            <a:endParaRPr lang="en-US" altLang="en-US" dirty="0" smtClean="0"/>
          </a:p>
        </p:txBody>
      </p:sp>
      <p:sp>
        <p:nvSpPr>
          <p:cNvPr id="2" name="TextBox 1"/>
          <p:cNvSpPr txBox="1"/>
          <p:nvPr/>
        </p:nvSpPr>
        <p:spPr>
          <a:xfrm>
            <a:off x="3332670" y="3256598"/>
            <a:ext cx="4182555" cy="1477328"/>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main():</a:t>
            </a:r>
            <a:br>
              <a:rPr lang="en-US" altLang="en-US" b="1" dirty="0">
                <a:latin typeface="Courier New" panose="02070309020205020404" pitchFamily="49" charset="0"/>
              </a:rPr>
            </a:br>
            <a:r>
              <a:rPr lang="en-US" altLang="en-US" b="1" dirty="0">
                <a:latin typeface="Courier New" panose="02070309020205020404" pitchFamily="49" charset="0"/>
              </a:rPr>
              <a:t>    amount = 1000</a:t>
            </a:r>
            <a:br>
              <a:rPr lang="en-US" altLang="en-US" b="1" dirty="0">
                <a:latin typeface="Courier New" panose="02070309020205020404" pitchFamily="49" charset="0"/>
              </a:rPr>
            </a:br>
            <a:r>
              <a:rPr lang="en-US" altLang="en-US" b="1" dirty="0">
                <a:latin typeface="Courier New" panose="02070309020205020404" pitchFamily="49" charset="0"/>
              </a:rPr>
              <a:t>    rate = 0.05</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(amount, rate)</a:t>
            </a:r>
            <a:br>
              <a:rPr lang="en-US" altLang="en-US" b="1" dirty="0">
                <a:latin typeface="Courier New" panose="02070309020205020404" pitchFamily="49" charset="0"/>
              </a:rPr>
            </a:br>
            <a:r>
              <a:rPr lang="en-US" altLang="en-US" b="1" dirty="0">
                <a:latin typeface="Courier New" panose="02070309020205020404" pitchFamily="49" charset="0"/>
              </a:rPr>
              <a:t>    print(amount</a:t>
            </a:r>
            <a:r>
              <a:rPr lang="en-US" altLang="en-US" b="1" dirty="0" smtClean="0">
                <a:latin typeface="Courier New" panose="02070309020205020404" pitchFamily="49" charset="0"/>
              </a:rPr>
              <a:t>)</a:t>
            </a:r>
            <a:endParaRPr lang="en-US" altLang="en-US" b="1" dirty="0"/>
          </a:p>
        </p:txBody>
      </p:sp>
      <p:sp>
        <p:nvSpPr>
          <p:cNvPr id="5" name="TextBox 4"/>
          <p:cNvSpPr txBox="1"/>
          <p:nvPr/>
        </p:nvSpPr>
        <p:spPr>
          <a:xfrm>
            <a:off x="3332670" y="4849584"/>
            <a:ext cx="5285421" cy="1200329"/>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(balance, rate):</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newBalance</a:t>
            </a:r>
            <a:r>
              <a:rPr lang="en-US" altLang="en-US" b="1" dirty="0">
                <a:latin typeface="Courier New" panose="02070309020205020404" pitchFamily="49" charset="0"/>
              </a:rPr>
              <a:t> = balance * (1 + rate)</a:t>
            </a:r>
            <a:br>
              <a:rPr lang="en-US" altLang="en-US" b="1" dirty="0">
                <a:latin typeface="Courier New" panose="02070309020205020404" pitchFamily="49" charset="0"/>
              </a:rPr>
            </a:br>
            <a:r>
              <a:rPr lang="en-US" altLang="en-US" b="1" dirty="0">
                <a:latin typeface="Courier New" panose="02070309020205020404" pitchFamily="49" charset="0"/>
              </a:rPr>
              <a:t>    balance = </a:t>
            </a:r>
            <a:r>
              <a:rPr lang="en-US" altLang="en-US" b="1" dirty="0" err="1" smtClean="0">
                <a:latin typeface="Courier New" panose="02070309020205020404" pitchFamily="49" charset="0"/>
              </a:rPr>
              <a:t>newBalance</a:t>
            </a:r>
            <a:endParaRPr lang="en-US" altLang="en-US" b="1" dirty="0" smtClean="0">
              <a:latin typeface="Courier New" panose="02070309020205020404" pitchFamily="49" charset="0"/>
            </a:endParaRPr>
          </a:p>
          <a:p>
            <a:r>
              <a:rPr lang="en-US" b="1" dirty="0" smtClean="0">
                <a:latin typeface="Courier New" panose="02070309020205020404" pitchFamily="49" charset="0"/>
              </a:rPr>
              <a:t>main()</a:t>
            </a:r>
            <a:endParaRPr lang="en-US" dirty="0"/>
          </a:p>
        </p:txBody>
      </p:sp>
      <p:sp>
        <p:nvSpPr>
          <p:cNvPr id="3" name="TextBox 2"/>
          <p:cNvSpPr txBox="1"/>
          <p:nvPr/>
        </p:nvSpPr>
        <p:spPr>
          <a:xfrm>
            <a:off x="140771" y="4296182"/>
            <a:ext cx="3191899" cy="73866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bash-4.1$ python interest.py</a:t>
            </a:r>
          </a:p>
          <a:p>
            <a:r>
              <a:rPr lang="en-US" sz="1400" b="1" dirty="0">
                <a:latin typeface="Courier New" panose="02070309020205020404" pitchFamily="49" charset="0"/>
                <a:cs typeface="Courier New" panose="02070309020205020404" pitchFamily="49" charset="0"/>
              </a:rPr>
              <a:t>1000</a:t>
            </a:r>
          </a:p>
          <a:p>
            <a:r>
              <a:rPr lang="en-US" sz="1400" b="1" dirty="0">
                <a:latin typeface="Courier New" panose="02070309020205020404" pitchFamily="49" charset="0"/>
                <a:cs typeface="Courier New" panose="02070309020205020404" pitchFamily="49" charset="0"/>
              </a:rPr>
              <a:t>bash-4.1$</a:t>
            </a:r>
          </a:p>
        </p:txBody>
      </p:sp>
      <p:sp>
        <p:nvSpPr>
          <p:cNvPr id="7" name="TextBox 6"/>
          <p:cNvSpPr txBox="1"/>
          <p:nvPr/>
        </p:nvSpPr>
        <p:spPr>
          <a:xfrm>
            <a:off x="217995" y="3777282"/>
            <a:ext cx="963105" cy="400110"/>
          </a:xfrm>
          <a:prstGeom prst="rect">
            <a:avLst/>
          </a:prstGeom>
          <a:solidFill>
            <a:schemeClr val="bg2"/>
          </a:solidFill>
          <a:ln>
            <a:solidFill>
              <a:schemeClr val="tx1"/>
            </a:solidFill>
          </a:ln>
        </p:spPr>
        <p:txBody>
          <a:bodyPr wrap="square" rtlCol="0">
            <a:spAutoFit/>
          </a:bodyPr>
          <a:lstStyle/>
          <a:p>
            <a:pPr algn="ctr"/>
            <a:r>
              <a:rPr lang="en-US" sz="2000" dirty="0" smtClean="0">
                <a:cs typeface="Courier New" panose="02070309020205020404" pitchFamily="49" charset="0"/>
              </a:rPr>
              <a:t>Output</a:t>
            </a:r>
            <a:endParaRPr lang="en-US" sz="2000" dirty="0">
              <a:cs typeface="Courier New" panose="02070309020205020404" pitchFamily="49" charset="0"/>
            </a:endParaRPr>
          </a:p>
        </p:txBody>
      </p:sp>
      <p:sp>
        <p:nvSpPr>
          <p:cNvPr id="8" name="TextBox 7"/>
          <p:cNvSpPr txBox="1"/>
          <p:nvPr/>
        </p:nvSpPr>
        <p:spPr>
          <a:xfrm>
            <a:off x="323850" y="5649803"/>
            <a:ext cx="2114550" cy="707886"/>
          </a:xfrm>
          <a:prstGeom prst="rect">
            <a:avLst/>
          </a:prstGeom>
          <a:solidFill>
            <a:schemeClr val="bg2"/>
          </a:solidFill>
          <a:ln>
            <a:solidFill>
              <a:schemeClr val="tx1"/>
            </a:solidFill>
          </a:ln>
        </p:spPr>
        <p:txBody>
          <a:bodyPr wrap="square" rtlCol="0">
            <a:spAutoFit/>
          </a:bodyPr>
          <a:lstStyle/>
          <a:p>
            <a:pPr algn="ctr"/>
            <a:r>
              <a:rPr lang="en-US" sz="2000" dirty="0" smtClean="0">
                <a:cs typeface="Courier New" panose="02070309020205020404" pitchFamily="49" charset="0"/>
              </a:rPr>
              <a:t>Is this the expected output?</a:t>
            </a:r>
            <a:endParaRPr lang="en-US" sz="2000" dirty="0">
              <a:cs typeface="Courier New" panose="02070309020205020404" pitchFamily="49" charset="0"/>
            </a:endParaRPr>
          </a:p>
        </p:txBody>
      </p:sp>
    </p:spTree>
    <p:extLst>
      <p:ext uri="{BB962C8B-B14F-4D97-AF65-F5344CB8AC3E}">
        <p14:creationId xmlns:p14="http://schemas.microsoft.com/office/powerpoint/2010/main" val="236179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9395" name="Rectangle 3"/>
          <p:cNvSpPr>
            <a:spLocks noGrp="1" noChangeArrowheads="1"/>
          </p:cNvSpPr>
          <p:nvPr>
            <p:ph type="body" idx="1"/>
          </p:nvPr>
        </p:nvSpPr>
        <p:spPr>
          <a:xfrm>
            <a:off x="457200" y="1969364"/>
            <a:ext cx="8479536" cy="4156799"/>
          </a:xfrm>
        </p:spPr>
        <p:txBody>
          <a:bodyPr/>
          <a:lstStyle/>
          <a:p>
            <a:pPr eaLnBrk="1" hangingPunct="1"/>
            <a:r>
              <a:rPr lang="en-US" altLang="en-US" dirty="0" smtClean="0"/>
              <a:t>We hope that that the 5% will be added to the amount, returning $1050</a:t>
            </a:r>
          </a:p>
          <a:p>
            <a:pPr eaLnBrk="1" hangingPunct="1"/>
            <a:r>
              <a:rPr lang="en-US" altLang="en-US" dirty="0" smtClean="0"/>
              <a:t>Was $1000 the expected output?</a:t>
            </a:r>
          </a:p>
          <a:p>
            <a:pPr eaLnBrk="1" hangingPunct="1"/>
            <a:endParaRPr lang="en-US" altLang="en-US" dirty="0"/>
          </a:p>
          <a:p>
            <a:pPr eaLnBrk="1" hangingPunct="1"/>
            <a:r>
              <a:rPr lang="en-US" altLang="en-US" dirty="0" smtClean="0"/>
              <a:t>No – so what went wrong?</a:t>
            </a:r>
          </a:p>
          <a:p>
            <a:pPr lvl="1"/>
            <a:r>
              <a:rPr lang="en-US" altLang="en-US" sz="3200" dirty="0" smtClean="0"/>
              <a:t>Let’s trace through the program and find out</a:t>
            </a:r>
          </a:p>
        </p:txBody>
      </p:sp>
    </p:spTree>
    <p:extLst>
      <p:ext uri="{BB962C8B-B14F-4D97-AF65-F5344CB8AC3E}">
        <p14:creationId xmlns:p14="http://schemas.microsoft.com/office/powerpoint/2010/main" val="2084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Any Questions from Last Time?</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16514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8371" name="Rectangle 3"/>
          <p:cNvSpPr>
            <a:spLocks noGrp="1" noChangeArrowheads="1"/>
          </p:cNvSpPr>
          <p:nvPr>
            <p:ph type="body" idx="1"/>
          </p:nvPr>
        </p:nvSpPr>
        <p:spPr>
          <a:xfrm>
            <a:off x="457200" y="1969365"/>
            <a:ext cx="8229600" cy="1535836"/>
          </a:xfrm>
        </p:spPr>
        <p:txBody>
          <a:bodyPr/>
          <a:lstStyle/>
          <a:p>
            <a:pPr eaLnBrk="1" hangingPunct="1"/>
            <a:r>
              <a:rPr lang="en-US" altLang="en-US" dirty="0" smtClean="0"/>
              <a:t>First, we create two variables that are local to </a:t>
            </a:r>
            <a:r>
              <a:rPr lang="en-US" altLang="en-US" b="1" dirty="0" smtClean="0">
                <a:latin typeface="Courier New" panose="02070309020205020404" pitchFamily="49" charset="0"/>
                <a:cs typeface="Courier New" panose="02070309020205020404" pitchFamily="49" charset="0"/>
              </a:rPr>
              <a:t>main()</a:t>
            </a:r>
          </a:p>
          <a:p>
            <a:pPr marL="0" indent="0" eaLnBrk="1" hangingPunct="1">
              <a:buNone/>
            </a:pPr>
            <a:r>
              <a:rPr lang="en-US" altLang="en-US" dirty="0" smtClean="0"/>
              <a:t/>
            </a:r>
            <a:br>
              <a:rPr lang="en-US" altLang="en-US" dirty="0" smtClean="0"/>
            </a:br>
            <a:endParaRPr lang="en-US" altLang="en-US" dirty="0" smtClean="0"/>
          </a:p>
        </p:txBody>
      </p:sp>
      <p:sp>
        <p:nvSpPr>
          <p:cNvPr id="2" name="TextBox 1"/>
          <p:cNvSpPr txBox="1"/>
          <p:nvPr/>
        </p:nvSpPr>
        <p:spPr>
          <a:xfrm>
            <a:off x="3332670" y="3256598"/>
            <a:ext cx="4182555" cy="1477328"/>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main():</a:t>
            </a:r>
            <a:br>
              <a:rPr lang="en-US" altLang="en-US" b="1" dirty="0">
                <a:latin typeface="Courier New" panose="02070309020205020404" pitchFamily="49" charset="0"/>
              </a:rPr>
            </a:br>
            <a:r>
              <a:rPr lang="en-US" altLang="en-US" b="1" dirty="0">
                <a:latin typeface="Courier New" panose="02070309020205020404" pitchFamily="49" charset="0"/>
              </a:rPr>
              <a:t>    amount = 1000</a:t>
            </a:r>
            <a:br>
              <a:rPr lang="en-US" altLang="en-US" b="1" dirty="0">
                <a:latin typeface="Courier New" panose="02070309020205020404" pitchFamily="49" charset="0"/>
              </a:rPr>
            </a:br>
            <a:r>
              <a:rPr lang="en-US" altLang="en-US" b="1" dirty="0">
                <a:latin typeface="Courier New" panose="02070309020205020404" pitchFamily="49" charset="0"/>
              </a:rPr>
              <a:t>    rate = 0.05</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(amount, rate)</a:t>
            </a:r>
            <a:br>
              <a:rPr lang="en-US" altLang="en-US" b="1" dirty="0">
                <a:latin typeface="Courier New" panose="02070309020205020404" pitchFamily="49" charset="0"/>
              </a:rPr>
            </a:br>
            <a:r>
              <a:rPr lang="en-US" altLang="en-US" b="1" dirty="0">
                <a:latin typeface="Courier New" panose="02070309020205020404" pitchFamily="49" charset="0"/>
              </a:rPr>
              <a:t>    print(amount</a:t>
            </a:r>
            <a:r>
              <a:rPr lang="en-US" altLang="en-US" b="1" dirty="0" smtClean="0">
                <a:latin typeface="Courier New" panose="02070309020205020404" pitchFamily="49" charset="0"/>
              </a:rPr>
              <a:t>)</a:t>
            </a:r>
            <a:endParaRPr lang="en-US" altLang="en-US" b="1" dirty="0"/>
          </a:p>
        </p:txBody>
      </p:sp>
      <p:sp>
        <p:nvSpPr>
          <p:cNvPr id="5" name="TextBox 4"/>
          <p:cNvSpPr txBox="1"/>
          <p:nvPr/>
        </p:nvSpPr>
        <p:spPr>
          <a:xfrm>
            <a:off x="3332670" y="4849584"/>
            <a:ext cx="5285421" cy="1200329"/>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(balance, rate):</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newBalance</a:t>
            </a:r>
            <a:r>
              <a:rPr lang="en-US" altLang="en-US" b="1" dirty="0">
                <a:latin typeface="Courier New" panose="02070309020205020404" pitchFamily="49" charset="0"/>
              </a:rPr>
              <a:t> = balance * (1 + rate)</a:t>
            </a:r>
            <a:br>
              <a:rPr lang="en-US" altLang="en-US" b="1" dirty="0">
                <a:latin typeface="Courier New" panose="02070309020205020404" pitchFamily="49" charset="0"/>
              </a:rPr>
            </a:br>
            <a:r>
              <a:rPr lang="en-US" altLang="en-US" b="1" dirty="0">
                <a:latin typeface="Courier New" panose="02070309020205020404" pitchFamily="49" charset="0"/>
              </a:rPr>
              <a:t>    balance = </a:t>
            </a:r>
            <a:r>
              <a:rPr lang="en-US" altLang="en-US" b="1" dirty="0" err="1" smtClean="0">
                <a:latin typeface="Courier New" panose="02070309020205020404" pitchFamily="49" charset="0"/>
              </a:rPr>
              <a:t>newBalance</a:t>
            </a:r>
            <a:endParaRPr lang="en-US" altLang="en-US" b="1" dirty="0" smtClean="0">
              <a:latin typeface="Courier New" panose="02070309020205020404" pitchFamily="49" charset="0"/>
            </a:endParaRPr>
          </a:p>
          <a:p>
            <a:r>
              <a:rPr lang="en-US" b="1" dirty="0" smtClean="0">
                <a:latin typeface="Courier New" panose="02070309020205020404" pitchFamily="49" charset="0"/>
              </a:rPr>
              <a:t>main()</a:t>
            </a:r>
            <a:endParaRPr lang="en-US" dirty="0"/>
          </a:p>
        </p:txBody>
      </p:sp>
      <p:sp>
        <p:nvSpPr>
          <p:cNvPr id="7" name="TextBox 6"/>
          <p:cNvSpPr txBox="1"/>
          <p:nvPr/>
        </p:nvSpPr>
        <p:spPr>
          <a:xfrm>
            <a:off x="217995" y="3505201"/>
            <a:ext cx="1943100" cy="707886"/>
          </a:xfrm>
          <a:prstGeom prst="rect">
            <a:avLst/>
          </a:prstGeom>
          <a:solidFill>
            <a:schemeClr val="bg2"/>
          </a:solidFill>
          <a:ln>
            <a:solidFill>
              <a:schemeClr val="tx1"/>
            </a:solidFill>
          </a:ln>
        </p:spPr>
        <p:txBody>
          <a:bodyPr wrap="square" rtlCol="0">
            <a:spAutoFit/>
          </a:bodyPr>
          <a:lstStyle/>
          <a:p>
            <a:pPr algn="ctr"/>
            <a:r>
              <a:rPr lang="en-US" sz="2000" dirty="0" smtClean="0">
                <a:cs typeface="Courier New" panose="02070309020205020404" pitchFamily="49" charset="0"/>
              </a:rPr>
              <a:t>Local Variables of </a:t>
            </a:r>
            <a:r>
              <a:rPr lang="en-US" sz="2000" b="1" dirty="0" smtClean="0">
                <a:latin typeface="Courier New" panose="02070309020205020404" pitchFamily="49" charset="0"/>
                <a:cs typeface="Courier New" panose="02070309020205020404" pitchFamily="49" charset="0"/>
              </a:rPr>
              <a:t>main()</a:t>
            </a:r>
            <a:endParaRPr lang="en-US" sz="2000" b="1" dirty="0">
              <a:latin typeface="Courier New" panose="02070309020205020404" pitchFamily="49" charset="0"/>
              <a:cs typeface="Courier New" panose="02070309020205020404" pitchFamily="49" charset="0"/>
            </a:endParaRPr>
          </a:p>
        </p:txBody>
      </p:sp>
      <p:cxnSp>
        <p:nvCxnSpPr>
          <p:cNvPr id="6" name="Straight Arrow Connector 5"/>
          <p:cNvCxnSpPr/>
          <p:nvPr/>
        </p:nvCxnSpPr>
        <p:spPr>
          <a:xfrm flipV="1">
            <a:off x="2324100" y="3765620"/>
            <a:ext cx="1362075" cy="578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2324100" y="3859144"/>
            <a:ext cx="1362075" cy="13611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8791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8371" name="Rectangle 3"/>
          <p:cNvSpPr>
            <a:spLocks noGrp="1" noChangeArrowheads="1"/>
          </p:cNvSpPr>
          <p:nvPr>
            <p:ph type="body" idx="1"/>
          </p:nvPr>
        </p:nvSpPr>
        <p:spPr>
          <a:xfrm>
            <a:off x="457200" y="1969365"/>
            <a:ext cx="8229600" cy="1535836"/>
          </a:xfrm>
        </p:spPr>
        <p:txBody>
          <a:bodyPr/>
          <a:lstStyle/>
          <a:p>
            <a:pPr eaLnBrk="1" hangingPunct="1"/>
            <a:r>
              <a:rPr lang="en-US" altLang="en-US" sz="2800" dirty="0" smtClean="0"/>
              <a:t>Second, we call </a:t>
            </a:r>
            <a:r>
              <a:rPr lang="en-US" altLang="en-US" sz="2800" b="1" dirty="0" err="1" smtClean="0">
                <a:latin typeface="Courier New" panose="02070309020205020404" pitchFamily="49" charset="0"/>
                <a:cs typeface="Courier New" panose="02070309020205020404" pitchFamily="49" charset="0"/>
              </a:rPr>
              <a:t>addInterest</a:t>
            </a:r>
            <a:r>
              <a:rPr lang="en-US" altLang="en-US" sz="2800" b="1" dirty="0" smtClean="0">
                <a:latin typeface="Courier New" panose="02070309020205020404" pitchFamily="49" charset="0"/>
                <a:cs typeface="Courier New" panose="02070309020205020404" pitchFamily="49" charset="0"/>
              </a:rPr>
              <a:t>()</a:t>
            </a:r>
            <a:r>
              <a:rPr lang="en-US" altLang="en-US" sz="2800" dirty="0" smtClean="0"/>
              <a:t> and pass the local variables of </a:t>
            </a:r>
            <a:r>
              <a:rPr lang="en-US" altLang="en-US" sz="2800" b="1" dirty="0" smtClean="0">
                <a:latin typeface="Courier New" panose="02070309020205020404" pitchFamily="49" charset="0"/>
                <a:cs typeface="Courier New" panose="02070309020205020404" pitchFamily="49" charset="0"/>
              </a:rPr>
              <a:t>main()</a:t>
            </a:r>
            <a:r>
              <a:rPr lang="en-US" altLang="en-US" sz="2800" dirty="0" smtClean="0"/>
              <a:t> as actual parameters</a:t>
            </a:r>
          </a:p>
        </p:txBody>
      </p:sp>
      <p:sp>
        <p:nvSpPr>
          <p:cNvPr id="2" name="TextBox 1"/>
          <p:cNvSpPr txBox="1"/>
          <p:nvPr/>
        </p:nvSpPr>
        <p:spPr>
          <a:xfrm>
            <a:off x="3332670" y="3256598"/>
            <a:ext cx="4182555" cy="1477328"/>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main():</a:t>
            </a:r>
            <a:br>
              <a:rPr lang="en-US" altLang="en-US" b="1" dirty="0">
                <a:latin typeface="Courier New" panose="02070309020205020404" pitchFamily="49" charset="0"/>
              </a:rPr>
            </a:br>
            <a:r>
              <a:rPr lang="en-US" altLang="en-US" b="1" dirty="0">
                <a:latin typeface="Courier New" panose="02070309020205020404" pitchFamily="49" charset="0"/>
              </a:rPr>
              <a:t>    amount = 1000</a:t>
            </a:r>
            <a:br>
              <a:rPr lang="en-US" altLang="en-US" b="1" dirty="0">
                <a:latin typeface="Courier New" panose="02070309020205020404" pitchFamily="49" charset="0"/>
              </a:rPr>
            </a:br>
            <a:r>
              <a:rPr lang="en-US" altLang="en-US" b="1" dirty="0">
                <a:latin typeface="Courier New" panose="02070309020205020404" pitchFamily="49" charset="0"/>
              </a:rPr>
              <a:t>    rate = 0.05</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(amount, rate)</a:t>
            </a:r>
            <a:br>
              <a:rPr lang="en-US" altLang="en-US" b="1" dirty="0">
                <a:latin typeface="Courier New" panose="02070309020205020404" pitchFamily="49" charset="0"/>
              </a:rPr>
            </a:br>
            <a:r>
              <a:rPr lang="en-US" altLang="en-US" b="1" dirty="0">
                <a:latin typeface="Courier New" panose="02070309020205020404" pitchFamily="49" charset="0"/>
              </a:rPr>
              <a:t>    print(amount</a:t>
            </a:r>
            <a:r>
              <a:rPr lang="en-US" altLang="en-US" b="1" dirty="0" smtClean="0">
                <a:latin typeface="Courier New" panose="02070309020205020404" pitchFamily="49" charset="0"/>
              </a:rPr>
              <a:t>)</a:t>
            </a:r>
            <a:endParaRPr lang="en-US" altLang="en-US" b="1" dirty="0"/>
          </a:p>
        </p:txBody>
      </p:sp>
      <p:sp>
        <p:nvSpPr>
          <p:cNvPr id="5" name="TextBox 4"/>
          <p:cNvSpPr txBox="1"/>
          <p:nvPr/>
        </p:nvSpPr>
        <p:spPr>
          <a:xfrm>
            <a:off x="3332670" y="4849584"/>
            <a:ext cx="5285421" cy="1200329"/>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(balance, rate):</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newBalance</a:t>
            </a:r>
            <a:r>
              <a:rPr lang="en-US" altLang="en-US" b="1" dirty="0">
                <a:latin typeface="Courier New" panose="02070309020205020404" pitchFamily="49" charset="0"/>
              </a:rPr>
              <a:t> = balance * (1 + rate)</a:t>
            </a:r>
            <a:br>
              <a:rPr lang="en-US" altLang="en-US" b="1" dirty="0">
                <a:latin typeface="Courier New" panose="02070309020205020404" pitchFamily="49" charset="0"/>
              </a:rPr>
            </a:br>
            <a:r>
              <a:rPr lang="en-US" altLang="en-US" b="1" dirty="0">
                <a:latin typeface="Courier New" panose="02070309020205020404" pitchFamily="49" charset="0"/>
              </a:rPr>
              <a:t>    balance = </a:t>
            </a:r>
            <a:r>
              <a:rPr lang="en-US" altLang="en-US" b="1" dirty="0" err="1" smtClean="0">
                <a:latin typeface="Courier New" panose="02070309020205020404" pitchFamily="49" charset="0"/>
              </a:rPr>
              <a:t>newBalance</a:t>
            </a:r>
            <a:endParaRPr lang="en-US" altLang="en-US" b="1" dirty="0" smtClean="0">
              <a:latin typeface="Courier New" panose="02070309020205020404" pitchFamily="49" charset="0"/>
            </a:endParaRPr>
          </a:p>
          <a:p>
            <a:r>
              <a:rPr lang="en-US" b="1" dirty="0" smtClean="0">
                <a:latin typeface="Courier New" panose="02070309020205020404" pitchFamily="49" charset="0"/>
              </a:rPr>
              <a:t>main()</a:t>
            </a:r>
            <a:endParaRPr lang="en-US" dirty="0"/>
          </a:p>
        </p:txBody>
      </p:sp>
      <p:sp>
        <p:nvSpPr>
          <p:cNvPr id="7" name="TextBox 6"/>
          <p:cNvSpPr txBox="1"/>
          <p:nvPr/>
        </p:nvSpPr>
        <p:spPr>
          <a:xfrm>
            <a:off x="151319" y="3641319"/>
            <a:ext cx="2172781" cy="707886"/>
          </a:xfrm>
          <a:prstGeom prst="rect">
            <a:avLst/>
          </a:prstGeom>
          <a:solidFill>
            <a:schemeClr val="bg2"/>
          </a:solidFill>
          <a:ln>
            <a:solidFill>
              <a:schemeClr val="tx1"/>
            </a:solidFill>
          </a:ln>
        </p:spPr>
        <p:txBody>
          <a:bodyPr wrap="square" rtlCol="0">
            <a:spAutoFit/>
          </a:bodyPr>
          <a:lstStyle/>
          <a:p>
            <a:pPr algn="ctr"/>
            <a:r>
              <a:rPr lang="en-US" sz="2000" dirty="0" smtClean="0">
                <a:cs typeface="Courier New" panose="02070309020205020404" pitchFamily="49" charset="0"/>
              </a:rPr>
              <a:t>Call to </a:t>
            </a:r>
            <a:r>
              <a:rPr lang="en-US" sz="2000" b="1" dirty="0" err="1" smtClean="0">
                <a:latin typeface="Courier New" panose="02070309020205020404" pitchFamily="49" charset="0"/>
                <a:cs typeface="Courier New" panose="02070309020205020404" pitchFamily="49" charset="0"/>
              </a:rPr>
              <a:t>addInterest</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p:txBody>
      </p:sp>
      <p:cxnSp>
        <p:nvCxnSpPr>
          <p:cNvPr id="11" name="Straight Arrow Connector 10"/>
          <p:cNvCxnSpPr/>
          <p:nvPr/>
        </p:nvCxnSpPr>
        <p:spPr>
          <a:xfrm>
            <a:off x="2457450" y="3995262"/>
            <a:ext cx="1228725" cy="24336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761669" y="2912973"/>
            <a:ext cx="2172781" cy="1015663"/>
          </a:xfrm>
          <a:prstGeom prst="rect">
            <a:avLst/>
          </a:prstGeom>
          <a:solidFill>
            <a:schemeClr val="bg2"/>
          </a:solidFill>
          <a:ln>
            <a:solidFill>
              <a:schemeClr val="tx1"/>
            </a:solidFill>
          </a:ln>
        </p:spPr>
        <p:txBody>
          <a:bodyPr wrap="square" rtlCol="0">
            <a:spAutoFit/>
          </a:bodyPr>
          <a:lstStyle/>
          <a:p>
            <a:pPr algn="ctr"/>
            <a:r>
              <a:rPr lang="en-US" sz="2000" dirty="0" smtClean="0">
                <a:cs typeface="Courier New" panose="02070309020205020404" pitchFamily="49" charset="0"/>
              </a:rPr>
              <a:t>Passing amount and rate, which are local variables</a:t>
            </a:r>
            <a:endParaRPr lang="en-US" sz="2000" dirty="0">
              <a:latin typeface="Courier New" panose="02070309020205020404" pitchFamily="49" charset="0"/>
              <a:cs typeface="Courier New" panose="02070309020205020404" pitchFamily="49" charset="0"/>
            </a:endParaRPr>
          </a:p>
        </p:txBody>
      </p:sp>
      <p:cxnSp>
        <p:nvCxnSpPr>
          <p:cNvPr id="13" name="Straight Arrow Connector 12"/>
          <p:cNvCxnSpPr/>
          <p:nvPr/>
        </p:nvCxnSpPr>
        <p:spPr>
          <a:xfrm flipH="1">
            <a:off x="6124575" y="3451579"/>
            <a:ext cx="495300" cy="6653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6619875" y="3505201"/>
            <a:ext cx="141794" cy="6117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349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8371" name="Rectangle 3"/>
          <p:cNvSpPr>
            <a:spLocks noGrp="1" noChangeArrowheads="1"/>
          </p:cNvSpPr>
          <p:nvPr>
            <p:ph type="body" idx="1"/>
          </p:nvPr>
        </p:nvSpPr>
        <p:spPr>
          <a:xfrm>
            <a:off x="457200" y="1823061"/>
            <a:ext cx="8229600" cy="1535836"/>
          </a:xfrm>
        </p:spPr>
        <p:txBody>
          <a:bodyPr/>
          <a:lstStyle/>
          <a:p>
            <a:pPr eaLnBrk="1" hangingPunct="1"/>
            <a:r>
              <a:rPr lang="en-US" altLang="en-US" sz="2800" dirty="0"/>
              <a:t>Third, when control is passed to </a:t>
            </a:r>
            <a:r>
              <a:rPr lang="en-US" altLang="en-US" sz="2800" b="1" dirty="0" err="1">
                <a:latin typeface="Courier New" panose="02070309020205020404" pitchFamily="49" charset="0"/>
                <a:cs typeface="Courier New" panose="02070309020205020404" pitchFamily="49" charset="0"/>
              </a:rPr>
              <a:t>addInterest</a:t>
            </a:r>
            <a:r>
              <a:rPr lang="en-US" altLang="en-US" sz="2800" b="1" dirty="0">
                <a:latin typeface="Courier New" panose="02070309020205020404" pitchFamily="49" charset="0"/>
                <a:cs typeface="Courier New" panose="02070309020205020404" pitchFamily="49" charset="0"/>
              </a:rPr>
              <a:t>()</a:t>
            </a:r>
            <a:r>
              <a:rPr lang="en-US" altLang="en-US" sz="2800" dirty="0"/>
              <a:t>, the formal parameters of (balance and rate) are set to the actual parameters of (amount and rate)</a:t>
            </a:r>
          </a:p>
        </p:txBody>
      </p:sp>
      <p:sp>
        <p:nvSpPr>
          <p:cNvPr id="2" name="TextBox 1"/>
          <p:cNvSpPr txBox="1"/>
          <p:nvPr/>
        </p:nvSpPr>
        <p:spPr>
          <a:xfrm>
            <a:off x="3332670" y="3256598"/>
            <a:ext cx="4182555" cy="1477328"/>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main():</a:t>
            </a:r>
            <a:br>
              <a:rPr lang="en-US" altLang="en-US" b="1" dirty="0">
                <a:latin typeface="Courier New" panose="02070309020205020404" pitchFamily="49" charset="0"/>
              </a:rPr>
            </a:br>
            <a:r>
              <a:rPr lang="en-US" altLang="en-US" b="1" dirty="0">
                <a:latin typeface="Courier New" panose="02070309020205020404" pitchFamily="49" charset="0"/>
              </a:rPr>
              <a:t>    amount = 1000</a:t>
            </a:r>
            <a:br>
              <a:rPr lang="en-US" altLang="en-US" b="1" dirty="0">
                <a:latin typeface="Courier New" panose="02070309020205020404" pitchFamily="49" charset="0"/>
              </a:rPr>
            </a:br>
            <a:r>
              <a:rPr lang="en-US" altLang="en-US" b="1" dirty="0">
                <a:latin typeface="Courier New" panose="02070309020205020404" pitchFamily="49" charset="0"/>
              </a:rPr>
              <a:t>    rate = 0.05</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(amount, rate)</a:t>
            </a:r>
            <a:br>
              <a:rPr lang="en-US" altLang="en-US" b="1" dirty="0">
                <a:latin typeface="Courier New" panose="02070309020205020404" pitchFamily="49" charset="0"/>
              </a:rPr>
            </a:br>
            <a:r>
              <a:rPr lang="en-US" altLang="en-US" b="1" dirty="0">
                <a:latin typeface="Courier New" panose="02070309020205020404" pitchFamily="49" charset="0"/>
              </a:rPr>
              <a:t>    print(amount</a:t>
            </a:r>
            <a:r>
              <a:rPr lang="en-US" altLang="en-US" b="1" dirty="0" smtClean="0">
                <a:latin typeface="Courier New" panose="02070309020205020404" pitchFamily="49" charset="0"/>
              </a:rPr>
              <a:t>)</a:t>
            </a:r>
            <a:endParaRPr lang="en-US" altLang="en-US" b="1" dirty="0"/>
          </a:p>
        </p:txBody>
      </p:sp>
      <p:sp>
        <p:nvSpPr>
          <p:cNvPr id="5" name="TextBox 4"/>
          <p:cNvSpPr txBox="1"/>
          <p:nvPr/>
        </p:nvSpPr>
        <p:spPr>
          <a:xfrm>
            <a:off x="3332670" y="4849584"/>
            <a:ext cx="5285421" cy="1200329"/>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(balance, rate):</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newBalance</a:t>
            </a:r>
            <a:r>
              <a:rPr lang="en-US" altLang="en-US" b="1" dirty="0">
                <a:latin typeface="Courier New" panose="02070309020205020404" pitchFamily="49" charset="0"/>
              </a:rPr>
              <a:t> = balance * (1 + rate)</a:t>
            </a:r>
            <a:br>
              <a:rPr lang="en-US" altLang="en-US" b="1" dirty="0">
                <a:latin typeface="Courier New" panose="02070309020205020404" pitchFamily="49" charset="0"/>
              </a:rPr>
            </a:br>
            <a:r>
              <a:rPr lang="en-US" altLang="en-US" b="1" dirty="0">
                <a:latin typeface="Courier New" panose="02070309020205020404" pitchFamily="49" charset="0"/>
              </a:rPr>
              <a:t>    balance = </a:t>
            </a:r>
            <a:r>
              <a:rPr lang="en-US" altLang="en-US" b="1" dirty="0" err="1" smtClean="0">
                <a:latin typeface="Courier New" panose="02070309020205020404" pitchFamily="49" charset="0"/>
              </a:rPr>
              <a:t>newBalance</a:t>
            </a:r>
            <a:endParaRPr lang="en-US" altLang="en-US" b="1" dirty="0" smtClean="0">
              <a:latin typeface="Courier New" panose="02070309020205020404" pitchFamily="49" charset="0"/>
            </a:endParaRPr>
          </a:p>
          <a:p>
            <a:r>
              <a:rPr lang="en-US" b="1" dirty="0" smtClean="0">
                <a:latin typeface="Courier New" panose="02070309020205020404" pitchFamily="49" charset="0"/>
              </a:rPr>
              <a:t>main()</a:t>
            </a:r>
            <a:endParaRPr lang="en-US" dirty="0"/>
          </a:p>
        </p:txBody>
      </p:sp>
      <p:sp>
        <p:nvSpPr>
          <p:cNvPr id="14" name="TextBox 13"/>
          <p:cNvSpPr txBox="1"/>
          <p:nvPr/>
        </p:nvSpPr>
        <p:spPr>
          <a:xfrm>
            <a:off x="221238" y="4184123"/>
            <a:ext cx="2172781" cy="707886"/>
          </a:xfrm>
          <a:prstGeom prst="rect">
            <a:avLst/>
          </a:prstGeom>
          <a:solidFill>
            <a:schemeClr val="bg2"/>
          </a:solidFill>
          <a:ln>
            <a:solidFill>
              <a:schemeClr val="tx1"/>
            </a:solidFill>
          </a:ln>
        </p:spPr>
        <p:txBody>
          <a:bodyPr wrap="square" rtlCol="0">
            <a:spAutoFit/>
          </a:bodyPr>
          <a:lstStyle/>
          <a:p>
            <a:pPr algn="ctr"/>
            <a:r>
              <a:rPr lang="en-US" sz="2000" dirty="0" smtClean="0">
                <a:cs typeface="Courier New" panose="02070309020205020404" pitchFamily="49" charset="0"/>
              </a:rPr>
              <a:t>Control passes to </a:t>
            </a:r>
            <a:r>
              <a:rPr lang="en-US" sz="2000" b="1" dirty="0" err="1" smtClean="0">
                <a:latin typeface="Courier New" panose="02070309020205020404" pitchFamily="49" charset="0"/>
                <a:cs typeface="Courier New" panose="02070309020205020404" pitchFamily="49" charset="0"/>
              </a:rPr>
              <a:t>addInterest</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p:txBody>
      </p:sp>
      <p:cxnSp>
        <p:nvCxnSpPr>
          <p:cNvPr id="16" name="Straight Arrow Connector 15"/>
          <p:cNvCxnSpPr/>
          <p:nvPr/>
        </p:nvCxnSpPr>
        <p:spPr>
          <a:xfrm>
            <a:off x="2457450" y="4617937"/>
            <a:ext cx="1304925" cy="2496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619875" y="3348931"/>
            <a:ext cx="2383721" cy="646331"/>
          </a:xfrm>
          <a:prstGeom prst="rect">
            <a:avLst/>
          </a:prstGeom>
          <a:solidFill>
            <a:schemeClr val="bg2"/>
          </a:solidFill>
          <a:ln>
            <a:solidFill>
              <a:schemeClr val="tx1"/>
            </a:solidFill>
          </a:ln>
        </p:spPr>
        <p:txBody>
          <a:bodyPr wrap="square" rtlCol="0">
            <a:spAutoFit/>
          </a:bodyPr>
          <a:lstStyle/>
          <a:p>
            <a:pPr algn="ctr"/>
            <a:r>
              <a:rPr lang="en-US" b="1" dirty="0">
                <a:latin typeface="Courier New" panose="02070309020205020404" pitchFamily="49" charset="0"/>
                <a:cs typeface="Courier New" panose="02070309020205020404" pitchFamily="49" charset="0"/>
              </a:rPr>
              <a:t>b</a:t>
            </a:r>
            <a:r>
              <a:rPr lang="en-US" b="1" dirty="0" smtClean="0">
                <a:latin typeface="Courier New" panose="02070309020205020404" pitchFamily="49" charset="0"/>
                <a:cs typeface="Courier New" panose="02070309020205020404" pitchFamily="49" charset="0"/>
              </a:rPr>
              <a:t>alance = amount</a:t>
            </a:r>
          </a:p>
          <a:p>
            <a:pPr algn="ctr"/>
            <a:r>
              <a:rPr lang="en-US" b="1" dirty="0" smtClean="0">
                <a:latin typeface="Courier New" panose="02070309020205020404" pitchFamily="49" charset="0"/>
                <a:cs typeface="Courier New" panose="02070309020205020404" pitchFamily="49" charset="0"/>
              </a:rPr>
              <a:t>rate = rate</a:t>
            </a:r>
            <a:endParaRPr lang="en-US" b="1" dirty="0">
              <a:latin typeface="Courier New" panose="02070309020205020404" pitchFamily="49" charset="0"/>
              <a:cs typeface="Courier New" panose="02070309020205020404" pitchFamily="49" charset="0"/>
            </a:endParaRPr>
          </a:p>
        </p:txBody>
      </p:sp>
      <p:cxnSp>
        <p:nvCxnSpPr>
          <p:cNvPr id="19" name="Straight Arrow Connector 18"/>
          <p:cNvCxnSpPr/>
          <p:nvPr/>
        </p:nvCxnSpPr>
        <p:spPr>
          <a:xfrm flipH="1">
            <a:off x="6212865" y="4110596"/>
            <a:ext cx="814020" cy="7419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7094798" y="4096512"/>
            <a:ext cx="0" cy="7530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845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58371" name="Rectangle 3"/>
          <p:cNvSpPr>
            <a:spLocks noGrp="1" noChangeArrowheads="1"/>
          </p:cNvSpPr>
          <p:nvPr>
            <p:ph type="body" idx="1"/>
          </p:nvPr>
        </p:nvSpPr>
        <p:spPr>
          <a:xfrm>
            <a:off x="457200" y="1823061"/>
            <a:ext cx="8229600" cy="1535836"/>
          </a:xfrm>
        </p:spPr>
        <p:txBody>
          <a:bodyPr/>
          <a:lstStyle/>
          <a:p>
            <a:pPr eaLnBrk="1" hangingPunct="1"/>
            <a:r>
              <a:rPr lang="en-US" altLang="en-US" sz="2800" dirty="0"/>
              <a:t>Even though the parameter </a:t>
            </a:r>
            <a:r>
              <a:rPr lang="en-US" altLang="en-US" sz="2800" b="1" dirty="0">
                <a:latin typeface="Courier New" panose="02070309020205020404" pitchFamily="49" charset="0"/>
                <a:cs typeface="Courier New" panose="02070309020205020404" pitchFamily="49" charset="0"/>
              </a:rPr>
              <a:t>rate</a:t>
            </a:r>
            <a:r>
              <a:rPr lang="en-US" altLang="en-US" sz="2800" dirty="0"/>
              <a:t> appears in both </a:t>
            </a:r>
            <a:r>
              <a:rPr lang="en-US" altLang="en-US" sz="2800" b="1" dirty="0">
                <a:latin typeface="Courier New" panose="02070309020205020404" pitchFamily="49" charset="0"/>
                <a:cs typeface="Courier New" panose="02070309020205020404" pitchFamily="49" charset="0"/>
              </a:rPr>
              <a:t>main()</a:t>
            </a:r>
            <a:r>
              <a:rPr lang="en-US" altLang="en-US" sz="2800" dirty="0"/>
              <a:t> and </a:t>
            </a:r>
            <a:r>
              <a:rPr lang="en-US" altLang="en-US" sz="2800" b="1" dirty="0" err="1">
                <a:latin typeface="Courier New" panose="02070309020205020404" pitchFamily="49" charset="0"/>
                <a:cs typeface="Courier New" panose="02070309020205020404" pitchFamily="49" charset="0"/>
              </a:rPr>
              <a:t>addInterest</a:t>
            </a:r>
            <a:r>
              <a:rPr lang="en-US" altLang="en-US" sz="2800" b="1" dirty="0" smtClean="0">
                <a:latin typeface="Courier New" panose="02070309020205020404" pitchFamily="49" charset="0"/>
                <a:cs typeface="Courier New" panose="02070309020205020404" pitchFamily="49" charset="0"/>
              </a:rPr>
              <a:t>()</a:t>
            </a:r>
            <a:r>
              <a:rPr lang="en-US" altLang="en-US" sz="2800" dirty="0" smtClean="0">
                <a:latin typeface="Courier New" panose="02070309020205020404" pitchFamily="49" charset="0"/>
                <a:cs typeface="Courier New" panose="02070309020205020404" pitchFamily="49" charset="0"/>
              </a:rPr>
              <a:t>,</a:t>
            </a:r>
            <a:r>
              <a:rPr lang="en-US" altLang="en-US" sz="2800" dirty="0" smtClean="0"/>
              <a:t> they </a:t>
            </a:r>
            <a:r>
              <a:rPr lang="en-US" altLang="en-US" sz="2800" dirty="0"/>
              <a:t>are separate because of scope</a:t>
            </a:r>
          </a:p>
        </p:txBody>
      </p:sp>
      <p:sp>
        <p:nvSpPr>
          <p:cNvPr id="2" name="TextBox 1"/>
          <p:cNvSpPr txBox="1"/>
          <p:nvPr/>
        </p:nvSpPr>
        <p:spPr>
          <a:xfrm>
            <a:off x="3332670" y="3256598"/>
            <a:ext cx="4182555" cy="1477328"/>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main():</a:t>
            </a:r>
            <a:br>
              <a:rPr lang="en-US" altLang="en-US" b="1" dirty="0">
                <a:latin typeface="Courier New" panose="02070309020205020404" pitchFamily="49" charset="0"/>
              </a:rPr>
            </a:br>
            <a:r>
              <a:rPr lang="en-US" altLang="en-US" b="1" dirty="0">
                <a:latin typeface="Courier New" panose="02070309020205020404" pitchFamily="49" charset="0"/>
              </a:rPr>
              <a:t>    amount = 1000</a:t>
            </a:r>
            <a:br>
              <a:rPr lang="en-US" altLang="en-US" b="1" dirty="0">
                <a:latin typeface="Courier New" panose="02070309020205020404" pitchFamily="49" charset="0"/>
              </a:rPr>
            </a:br>
            <a:r>
              <a:rPr lang="en-US" altLang="en-US" b="1" dirty="0">
                <a:latin typeface="Courier New" panose="02070309020205020404" pitchFamily="49" charset="0"/>
              </a:rPr>
              <a:t>    rate = 0.05</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(amount, rate)</a:t>
            </a:r>
            <a:br>
              <a:rPr lang="en-US" altLang="en-US" b="1" dirty="0">
                <a:latin typeface="Courier New" panose="02070309020205020404" pitchFamily="49" charset="0"/>
              </a:rPr>
            </a:br>
            <a:r>
              <a:rPr lang="en-US" altLang="en-US" b="1" dirty="0">
                <a:latin typeface="Courier New" panose="02070309020205020404" pitchFamily="49" charset="0"/>
              </a:rPr>
              <a:t>    print(amount</a:t>
            </a:r>
            <a:r>
              <a:rPr lang="en-US" altLang="en-US" b="1" dirty="0" smtClean="0">
                <a:latin typeface="Courier New" panose="02070309020205020404" pitchFamily="49" charset="0"/>
              </a:rPr>
              <a:t>)</a:t>
            </a:r>
            <a:endParaRPr lang="en-US" altLang="en-US" b="1" dirty="0"/>
          </a:p>
        </p:txBody>
      </p:sp>
      <p:sp>
        <p:nvSpPr>
          <p:cNvPr id="5" name="TextBox 4"/>
          <p:cNvSpPr txBox="1"/>
          <p:nvPr/>
        </p:nvSpPr>
        <p:spPr>
          <a:xfrm>
            <a:off x="3332670" y="4849584"/>
            <a:ext cx="5285421" cy="1200329"/>
          </a:xfrm>
          <a:prstGeom prst="rect">
            <a:avLst/>
          </a:prstGeom>
          <a:noFill/>
        </p:spPr>
        <p:txBody>
          <a:bodyPr wrap="none" rtlCol="0">
            <a:spAutoFit/>
          </a:bodyPr>
          <a:lstStyle/>
          <a:p>
            <a:r>
              <a:rPr lang="en-US" altLang="en-US" b="1" dirty="0" err="1">
                <a:latin typeface="Courier New" panose="02070309020205020404" pitchFamily="49" charset="0"/>
              </a:rPr>
              <a:t>def</a:t>
            </a:r>
            <a:r>
              <a:rPr lang="en-US" altLang="en-US" b="1" dirty="0">
                <a:latin typeface="Courier New" panose="02070309020205020404" pitchFamily="49" charset="0"/>
              </a:rPr>
              <a:t> </a:t>
            </a:r>
            <a:r>
              <a:rPr lang="en-US" altLang="en-US" b="1" dirty="0" err="1">
                <a:latin typeface="Courier New" panose="02070309020205020404" pitchFamily="49" charset="0"/>
              </a:rPr>
              <a:t>addInterest</a:t>
            </a:r>
            <a:r>
              <a:rPr lang="en-US" altLang="en-US" b="1" dirty="0">
                <a:latin typeface="Courier New" panose="02070309020205020404" pitchFamily="49" charset="0"/>
              </a:rPr>
              <a:t>(balance, rate):</a:t>
            </a:r>
            <a:br>
              <a:rPr lang="en-US" altLang="en-US" b="1" dirty="0">
                <a:latin typeface="Courier New" panose="02070309020205020404" pitchFamily="49" charset="0"/>
              </a:rPr>
            </a:br>
            <a:r>
              <a:rPr lang="en-US" altLang="en-US" b="1" dirty="0">
                <a:latin typeface="Courier New" panose="02070309020205020404" pitchFamily="49" charset="0"/>
              </a:rPr>
              <a:t>    </a:t>
            </a:r>
            <a:r>
              <a:rPr lang="en-US" altLang="en-US" b="1" dirty="0" err="1">
                <a:latin typeface="Courier New" panose="02070309020205020404" pitchFamily="49" charset="0"/>
              </a:rPr>
              <a:t>newBalance</a:t>
            </a:r>
            <a:r>
              <a:rPr lang="en-US" altLang="en-US" b="1" dirty="0">
                <a:latin typeface="Courier New" panose="02070309020205020404" pitchFamily="49" charset="0"/>
              </a:rPr>
              <a:t> = balance * (1 + rate)</a:t>
            </a:r>
            <a:br>
              <a:rPr lang="en-US" altLang="en-US" b="1" dirty="0">
                <a:latin typeface="Courier New" panose="02070309020205020404" pitchFamily="49" charset="0"/>
              </a:rPr>
            </a:br>
            <a:r>
              <a:rPr lang="en-US" altLang="en-US" b="1" dirty="0">
                <a:latin typeface="Courier New" panose="02070309020205020404" pitchFamily="49" charset="0"/>
              </a:rPr>
              <a:t>    balance = </a:t>
            </a:r>
            <a:r>
              <a:rPr lang="en-US" altLang="en-US" b="1" dirty="0" err="1" smtClean="0">
                <a:latin typeface="Courier New" panose="02070309020205020404" pitchFamily="49" charset="0"/>
              </a:rPr>
              <a:t>newBalance</a:t>
            </a:r>
            <a:endParaRPr lang="en-US" altLang="en-US" b="1" dirty="0" smtClean="0">
              <a:latin typeface="Courier New" panose="02070309020205020404" pitchFamily="49" charset="0"/>
            </a:endParaRPr>
          </a:p>
          <a:p>
            <a:r>
              <a:rPr lang="en-US" b="1" dirty="0" smtClean="0">
                <a:latin typeface="Courier New" panose="02070309020205020404" pitchFamily="49" charset="0"/>
              </a:rPr>
              <a:t>main()</a:t>
            </a:r>
            <a:endParaRPr lang="en-US" dirty="0"/>
          </a:p>
        </p:txBody>
      </p:sp>
      <p:sp>
        <p:nvSpPr>
          <p:cNvPr id="11" name="TextBox 10"/>
          <p:cNvSpPr txBox="1"/>
          <p:nvPr/>
        </p:nvSpPr>
        <p:spPr>
          <a:xfrm>
            <a:off x="457200" y="3574544"/>
            <a:ext cx="2383721" cy="1477328"/>
          </a:xfrm>
          <a:prstGeom prst="rect">
            <a:avLst/>
          </a:prstGeom>
          <a:solidFill>
            <a:schemeClr val="bg2"/>
          </a:solidFill>
          <a:ln>
            <a:solidFill>
              <a:schemeClr val="tx1"/>
            </a:solidFill>
          </a:ln>
        </p:spPr>
        <p:txBody>
          <a:bodyPr wrap="square" rtlCol="0">
            <a:spAutoFit/>
          </a:bodyPr>
          <a:lstStyle/>
          <a:p>
            <a:pPr algn="ctr"/>
            <a:r>
              <a:rPr lang="en-US" dirty="0" smtClean="0">
                <a:latin typeface="+mn-lt"/>
                <a:cs typeface="Courier New" panose="02070309020205020404" pitchFamily="49" charset="0"/>
              </a:rPr>
              <a:t>Even though rate is in both </a:t>
            </a:r>
            <a:r>
              <a:rPr lang="en-US" b="1" dirty="0" smtClean="0">
                <a:latin typeface="Courier New" panose="02070309020205020404" pitchFamily="49" charset="0"/>
                <a:cs typeface="Courier New" panose="02070309020205020404" pitchFamily="49" charset="0"/>
              </a:rPr>
              <a:t>main()</a:t>
            </a:r>
            <a:r>
              <a:rPr lang="en-US" dirty="0" smtClean="0">
                <a:latin typeface="+mn-lt"/>
                <a:cs typeface="Courier New" panose="02070309020205020404" pitchFamily="49" charset="0"/>
              </a:rPr>
              <a:t> and </a:t>
            </a:r>
            <a:r>
              <a:rPr lang="en-US" b="1" dirty="0" err="1" smtClean="0">
                <a:latin typeface="Courier New" panose="02070309020205020404" pitchFamily="49" charset="0"/>
                <a:cs typeface="Courier New" panose="02070309020205020404" pitchFamily="49" charset="0"/>
              </a:rPr>
              <a:t>addInterest</a:t>
            </a:r>
            <a:r>
              <a:rPr lang="en-US" b="1" dirty="0" smtClean="0">
                <a:latin typeface="Courier New" panose="02070309020205020404" pitchFamily="49" charset="0"/>
                <a:cs typeface="Courier New" panose="02070309020205020404" pitchFamily="49" charset="0"/>
              </a:rPr>
              <a:t>()</a:t>
            </a:r>
            <a:r>
              <a:rPr lang="en-US" dirty="0" smtClean="0">
                <a:latin typeface="Courier New" panose="02070309020205020404" pitchFamily="49" charset="0"/>
                <a:cs typeface="Courier New" panose="02070309020205020404" pitchFamily="49" charset="0"/>
              </a:rPr>
              <a:t>, </a:t>
            </a:r>
            <a:r>
              <a:rPr lang="en-US" dirty="0" smtClean="0">
                <a:latin typeface="+mn-lt"/>
                <a:cs typeface="Courier New" panose="02070309020205020404" pitchFamily="49" charset="0"/>
              </a:rPr>
              <a:t>they are in different places in memory</a:t>
            </a:r>
            <a:endParaRPr lang="en-US" dirty="0">
              <a:latin typeface="+mn-lt"/>
              <a:cs typeface="Courier New" panose="02070309020205020404" pitchFamily="49" charset="0"/>
            </a:endParaRPr>
          </a:p>
        </p:txBody>
      </p:sp>
      <p:cxnSp>
        <p:nvCxnSpPr>
          <p:cNvPr id="12" name="Straight Arrow Connector 11"/>
          <p:cNvCxnSpPr/>
          <p:nvPr/>
        </p:nvCxnSpPr>
        <p:spPr>
          <a:xfrm flipV="1">
            <a:off x="2840921" y="4242357"/>
            <a:ext cx="3782592" cy="2321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2840921" y="4495302"/>
            <a:ext cx="3913447" cy="47724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3254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8611" name="Rectangle 3"/>
          <p:cNvSpPr>
            <a:spLocks noGrp="1" noChangeArrowheads="1"/>
          </p:cNvSpPr>
          <p:nvPr>
            <p:ph type="body" idx="1"/>
          </p:nvPr>
        </p:nvSpPr>
        <p:spPr/>
        <p:txBody>
          <a:bodyPr/>
          <a:lstStyle/>
          <a:p>
            <a:pPr eaLnBrk="1" hangingPunct="1"/>
            <a:r>
              <a:rPr lang="en-US" altLang="en-US" dirty="0" smtClean="0"/>
              <a:t>In other words, the </a:t>
            </a:r>
            <a:r>
              <a:rPr lang="en-US" altLang="en-US" i="1" dirty="0" smtClean="0"/>
              <a:t>formal parameters </a:t>
            </a:r>
            <a:br>
              <a:rPr lang="en-US" altLang="en-US" i="1" dirty="0" smtClean="0"/>
            </a:br>
            <a:r>
              <a:rPr lang="en-US" altLang="en-US" dirty="0" smtClean="0"/>
              <a:t>of a function only receive the </a:t>
            </a:r>
            <a:r>
              <a:rPr lang="en-US" altLang="en-US" u="sng" dirty="0" smtClean="0"/>
              <a:t>values</a:t>
            </a:r>
            <a:r>
              <a:rPr lang="en-US" altLang="en-US" dirty="0" smtClean="0"/>
              <a:t> of </a:t>
            </a:r>
            <a:br>
              <a:rPr lang="en-US" altLang="en-US" dirty="0" smtClean="0"/>
            </a:br>
            <a:r>
              <a:rPr lang="en-US" altLang="en-US" dirty="0" smtClean="0"/>
              <a:t>the </a:t>
            </a:r>
            <a:r>
              <a:rPr lang="en-US" altLang="en-US" i="1" dirty="0" smtClean="0"/>
              <a:t>actual parameters</a:t>
            </a:r>
          </a:p>
          <a:p>
            <a:pPr lvl="3"/>
            <a:endParaRPr lang="en-US" altLang="en-US" dirty="0" smtClean="0"/>
          </a:p>
          <a:p>
            <a:pPr eaLnBrk="1" hangingPunct="1"/>
            <a:r>
              <a:rPr lang="en-US" altLang="en-US" dirty="0" smtClean="0"/>
              <a:t>The function does not have access to the variable that holds the </a:t>
            </a:r>
            <a:r>
              <a:rPr lang="en-US" altLang="en-US" i="1" dirty="0" smtClean="0"/>
              <a:t>actual parameter</a:t>
            </a:r>
          </a:p>
          <a:p>
            <a:pPr lvl="3"/>
            <a:endParaRPr lang="en-US" altLang="en-US" dirty="0" smtClean="0"/>
          </a:p>
          <a:p>
            <a:pPr eaLnBrk="1" hangingPunct="1"/>
            <a:r>
              <a:rPr lang="en-US" altLang="en-US" dirty="0" smtClean="0"/>
              <a:t>We call this passing parameters </a:t>
            </a:r>
            <a:r>
              <a:rPr lang="en-US" altLang="en-US" i="1" dirty="0" smtClean="0"/>
              <a:t>by value</a:t>
            </a:r>
          </a:p>
        </p:txBody>
      </p:sp>
    </p:spTree>
    <p:extLst>
      <p:ext uri="{BB962C8B-B14F-4D97-AF65-F5344CB8AC3E}">
        <p14:creationId xmlns:p14="http://schemas.microsoft.com/office/powerpoint/2010/main" val="378972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9635" name="Rectangle 3"/>
          <p:cNvSpPr>
            <a:spLocks noGrp="1" noChangeArrowheads="1"/>
          </p:cNvSpPr>
          <p:nvPr>
            <p:ph type="body" idx="1"/>
          </p:nvPr>
        </p:nvSpPr>
        <p:spPr/>
        <p:txBody>
          <a:bodyPr/>
          <a:lstStyle/>
          <a:p>
            <a:pPr eaLnBrk="1" hangingPunct="1">
              <a:spcBef>
                <a:spcPts val="0"/>
              </a:spcBef>
            </a:pPr>
            <a:r>
              <a:rPr lang="en-US" altLang="en-US" dirty="0" smtClean="0"/>
              <a:t>Some programming languages (C++, Ada, and many more) do allow variables themselves to be sent as parameters to a function</a:t>
            </a:r>
          </a:p>
          <a:p>
            <a:pPr lvl="1">
              <a:spcBef>
                <a:spcPts val="0"/>
              </a:spcBef>
            </a:pPr>
            <a:r>
              <a:rPr lang="en-US" altLang="en-US" dirty="0" smtClean="0"/>
              <a:t>This mechanism is called passing </a:t>
            </a:r>
            <a:r>
              <a:rPr lang="en-US" altLang="en-US" i="1" dirty="0" smtClean="0"/>
              <a:t>by reference</a:t>
            </a:r>
            <a:endParaRPr lang="en-US" altLang="en-US" dirty="0" smtClean="0"/>
          </a:p>
          <a:p>
            <a:pPr eaLnBrk="1" hangingPunct="1">
              <a:spcBef>
                <a:spcPts val="0"/>
              </a:spcBef>
            </a:pPr>
            <a:endParaRPr lang="en-US" altLang="en-US" dirty="0" smtClean="0"/>
          </a:p>
          <a:p>
            <a:pPr eaLnBrk="1" hangingPunct="1">
              <a:spcBef>
                <a:spcPts val="0"/>
              </a:spcBef>
            </a:pPr>
            <a:r>
              <a:rPr lang="en-US" altLang="en-US" dirty="0" smtClean="0"/>
              <a:t>When passing by reference, the value of the variable in the </a:t>
            </a:r>
            <a:r>
              <a:rPr lang="en-US" altLang="en-US" i="1" dirty="0" smtClean="0"/>
              <a:t>calling program </a:t>
            </a:r>
            <a:r>
              <a:rPr lang="en-US" altLang="en-US" dirty="0" smtClean="0"/>
              <a:t>actually changes</a:t>
            </a:r>
          </a:p>
        </p:txBody>
      </p:sp>
    </p:spTree>
    <p:extLst>
      <p:ext uri="{BB962C8B-B14F-4D97-AF65-F5344CB8AC3E}">
        <p14:creationId xmlns:p14="http://schemas.microsoft.com/office/powerpoint/2010/main" val="276101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96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5541" name="Rectangle 3"/>
          <p:cNvSpPr>
            <a:spLocks noGrp="1" noChangeArrowheads="1"/>
          </p:cNvSpPr>
          <p:nvPr>
            <p:ph type="body" idx="1"/>
          </p:nvPr>
        </p:nvSpPr>
        <p:spPr/>
        <p:txBody>
          <a:bodyPr/>
          <a:lstStyle/>
          <a:p>
            <a:pPr eaLnBrk="1" hangingPunct="1"/>
            <a:r>
              <a:rPr lang="en-US" altLang="en-US" dirty="0" smtClean="0"/>
              <a:t>Since Python doesn’t have this capability, </a:t>
            </a:r>
            <a:br>
              <a:rPr lang="en-US" altLang="en-US" dirty="0" smtClean="0"/>
            </a:br>
            <a:r>
              <a:rPr lang="en-US" altLang="en-US" dirty="0" smtClean="0"/>
              <a:t>one alternative would be to change the </a:t>
            </a:r>
            <a:r>
              <a:rPr lang="en-US" altLang="en-US" b="1" dirty="0" err="1" smtClean="0">
                <a:latin typeface="Courier New" panose="02070309020205020404" pitchFamily="49" charset="0"/>
              </a:rPr>
              <a:t>addInterest</a:t>
            </a:r>
            <a:r>
              <a:rPr lang="en-US" altLang="en-US" dirty="0" smtClean="0"/>
              <a:t> function so that it </a:t>
            </a:r>
            <a:br>
              <a:rPr lang="en-US" altLang="en-US" dirty="0" smtClean="0"/>
            </a:br>
            <a:r>
              <a:rPr lang="en-US" altLang="en-US" dirty="0" smtClean="0"/>
              <a:t>returns the </a:t>
            </a:r>
            <a:r>
              <a:rPr lang="en-US" altLang="en-US" b="1" dirty="0" err="1" smtClean="0">
                <a:latin typeface="Courier New" panose="02070309020205020404" pitchFamily="49" charset="0"/>
              </a:rPr>
              <a:t>newBalance</a:t>
            </a:r>
            <a:endParaRPr lang="en-US" altLang="en-US" dirty="0" smtClean="0"/>
          </a:p>
        </p:txBody>
      </p:sp>
    </p:spTree>
    <p:extLst>
      <p:ext uri="{BB962C8B-B14F-4D97-AF65-F5344CB8AC3E}">
        <p14:creationId xmlns:p14="http://schemas.microsoft.com/office/powerpoint/2010/main" val="39884386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6565"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400" b="1" dirty="0" err="1" smtClean="0">
                <a:latin typeface="Courier New" panose="02070309020205020404" pitchFamily="49" charset="0"/>
              </a:rPr>
              <a:t>def</a:t>
            </a:r>
            <a:r>
              <a:rPr lang="en-US" altLang="en-US" sz="2400" b="1" dirty="0" smtClean="0">
                <a:latin typeface="Courier New" panose="02070309020205020404" pitchFamily="49" charset="0"/>
              </a:rPr>
              <a:t> </a:t>
            </a:r>
            <a:r>
              <a:rPr lang="en-US" altLang="en-US" sz="2400" b="1" dirty="0" err="1" smtClean="0">
                <a:latin typeface="Courier New" panose="02070309020205020404" pitchFamily="49" charset="0"/>
              </a:rPr>
              <a:t>addInterest</a:t>
            </a:r>
            <a:r>
              <a:rPr lang="en-US" altLang="en-US" sz="2400" b="1" dirty="0" smtClean="0">
                <a:latin typeface="Courier New" panose="02070309020205020404" pitchFamily="49" charset="0"/>
              </a:rPr>
              <a:t>(balance, rate):</a:t>
            </a: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    </a:t>
            </a:r>
            <a:r>
              <a:rPr lang="en-US" altLang="en-US" sz="2400" b="1" dirty="0" err="1" smtClean="0">
                <a:latin typeface="Courier New" panose="02070309020205020404" pitchFamily="49" charset="0"/>
              </a:rPr>
              <a:t>newBalance</a:t>
            </a:r>
            <a:r>
              <a:rPr lang="en-US" altLang="en-US" sz="2400" b="1" dirty="0" smtClean="0">
                <a:latin typeface="Courier New" panose="02070309020205020404" pitchFamily="49" charset="0"/>
              </a:rPr>
              <a:t> = balance * (1 + rate)</a:t>
            </a: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    return </a:t>
            </a:r>
            <a:r>
              <a:rPr lang="en-US" altLang="en-US" sz="2400" b="1" dirty="0" err="1" smtClean="0">
                <a:latin typeface="Courier New" panose="02070309020205020404" pitchFamily="49" charset="0"/>
              </a:rPr>
              <a:t>newBalance</a:t>
            </a:r>
            <a:endParaRPr lang="en-US" altLang="en-US" sz="2400" b="1" dirty="0" smtClean="0">
              <a:latin typeface="Courier New" panose="02070309020205020404" pitchFamily="49" charset="0"/>
            </a:endParaRPr>
          </a:p>
          <a:p>
            <a:pPr eaLnBrk="1" hangingPunct="1">
              <a:lnSpc>
                <a:spcPct val="90000"/>
              </a:lnSpc>
              <a:buFont typeface="Wingdings" panose="05000000000000000000" pitchFamily="2" charset="2"/>
              <a:buNone/>
            </a:pPr>
            <a:endParaRPr lang="en-US" altLang="en-US" sz="2400" b="1"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2400" b="1" dirty="0" err="1" smtClean="0">
                <a:latin typeface="Courier New" panose="02070309020205020404" pitchFamily="49" charset="0"/>
              </a:rPr>
              <a:t>def</a:t>
            </a:r>
            <a:r>
              <a:rPr lang="en-US" altLang="en-US" sz="2400" b="1" dirty="0" smtClean="0">
                <a:latin typeface="Courier New" panose="02070309020205020404" pitchFamily="49" charset="0"/>
              </a:rPr>
              <a:t> test():</a:t>
            </a: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    amount = 1000</a:t>
            </a: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    rate = 0.05</a:t>
            </a: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    amount = </a:t>
            </a:r>
            <a:r>
              <a:rPr lang="en-US" altLang="en-US" sz="2400" b="1" dirty="0" err="1" smtClean="0">
                <a:latin typeface="Courier New" panose="02070309020205020404" pitchFamily="49" charset="0"/>
              </a:rPr>
              <a:t>addInterest</a:t>
            </a:r>
            <a:r>
              <a:rPr lang="en-US" altLang="en-US" sz="2400" b="1" dirty="0" smtClean="0">
                <a:latin typeface="Courier New" panose="02070309020205020404" pitchFamily="49" charset="0"/>
              </a:rPr>
              <a:t>(amount, rate)</a:t>
            </a: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    print(amount)</a:t>
            </a:r>
          </a:p>
          <a:p>
            <a:pPr eaLnBrk="1" hangingPunct="1">
              <a:lnSpc>
                <a:spcPct val="90000"/>
              </a:lnSpc>
              <a:buFont typeface="Wingdings" panose="05000000000000000000" pitchFamily="2" charset="2"/>
              <a:buNone/>
            </a:pPr>
            <a:endParaRPr lang="en-US" altLang="en-US" sz="2400" b="1"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2400" b="1" dirty="0" smtClean="0">
                <a:latin typeface="Courier New" panose="02070309020205020404" pitchFamily="49" charset="0"/>
              </a:rPr>
              <a:t>test()</a:t>
            </a:r>
          </a:p>
        </p:txBody>
      </p:sp>
    </p:spTree>
    <p:extLst>
      <p:ext uri="{BB962C8B-B14F-4D97-AF65-F5344CB8AC3E}">
        <p14:creationId xmlns:p14="http://schemas.microsoft.com/office/powerpoint/2010/main" val="12771365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Trace (return statement)</a:t>
            </a:r>
            <a:endParaRPr lang="en-US" dirty="0"/>
          </a:p>
        </p:txBody>
      </p:sp>
      <p:sp>
        <p:nvSpPr>
          <p:cNvPr id="4" name="TextBox 3"/>
          <p:cNvSpPr txBox="1"/>
          <p:nvPr/>
        </p:nvSpPr>
        <p:spPr>
          <a:xfrm>
            <a:off x="457200" y="2363532"/>
            <a:ext cx="4349530" cy="1421928"/>
          </a:xfrm>
          <a:prstGeom prst="rect">
            <a:avLst/>
          </a:prstGeom>
          <a:noFill/>
        </p:spPr>
        <p:txBody>
          <a:bodyPr wrap="square" rtlCol="0">
            <a:spAutoFit/>
          </a:bodyPr>
          <a:lstStyle/>
          <a:p>
            <a:pPr eaLnBrk="1" hangingPunct="1">
              <a:lnSpc>
                <a:spcPct val="90000"/>
              </a:lnSpc>
              <a:buFont typeface="Wingdings" panose="05000000000000000000" pitchFamily="2" charset="2"/>
              <a:buNone/>
            </a:pPr>
            <a:r>
              <a:rPr lang="en-US" altLang="en-US" sz="1600" b="1" dirty="0" err="1">
                <a:latin typeface="Courier New" panose="02070309020205020404" pitchFamily="49" charset="0"/>
              </a:rPr>
              <a:t>def</a:t>
            </a:r>
            <a:r>
              <a:rPr lang="en-US" altLang="en-US" sz="1600" b="1" dirty="0">
                <a:latin typeface="Courier New" panose="02070309020205020404" pitchFamily="49" charset="0"/>
              </a:rPr>
              <a:t> </a:t>
            </a:r>
            <a:r>
              <a:rPr lang="en-US" altLang="en-US" sz="1600" b="1" dirty="0" smtClean="0">
                <a:latin typeface="Courier New" panose="02070309020205020404" pitchFamily="49" charset="0"/>
              </a:rPr>
              <a:t>main():</a:t>
            </a:r>
            <a:endParaRPr lang="en-US" altLang="en-US" sz="1600" b="1"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1600" b="1" dirty="0">
                <a:latin typeface="Courier New" panose="02070309020205020404" pitchFamily="49" charset="0"/>
              </a:rPr>
              <a:t>    amount = 1000</a:t>
            </a:r>
          </a:p>
          <a:p>
            <a:pPr eaLnBrk="1" hangingPunct="1">
              <a:lnSpc>
                <a:spcPct val="90000"/>
              </a:lnSpc>
              <a:buFont typeface="Wingdings" panose="05000000000000000000" pitchFamily="2" charset="2"/>
              <a:buNone/>
            </a:pPr>
            <a:r>
              <a:rPr lang="en-US" altLang="en-US" sz="1600" b="1" dirty="0">
                <a:latin typeface="Courier New" panose="02070309020205020404" pitchFamily="49" charset="0"/>
              </a:rPr>
              <a:t>    rate = 0.05</a:t>
            </a:r>
          </a:p>
          <a:p>
            <a:pPr eaLnBrk="1" hangingPunct="1">
              <a:lnSpc>
                <a:spcPct val="90000"/>
              </a:lnSpc>
              <a:buFont typeface="Wingdings" panose="05000000000000000000" pitchFamily="2" charset="2"/>
              <a:buNone/>
            </a:pPr>
            <a:r>
              <a:rPr lang="en-US" altLang="en-US" sz="1600" b="1" dirty="0">
                <a:latin typeface="Courier New" panose="02070309020205020404" pitchFamily="49" charset="0"/>
              </a:rPr>
              <a:t>    amount = </a:t>
            </a:r>
            <a:r>
              <a:rPr lang="en-US" altLang="en-US" sz="1600" b="1" dirty="0" err="1" smtClean="0">
                <a:latin typeface="Courier New" panose="02070309020205020404" pitchFamily="49" charset="0"/>
              </a:rPr>
              <a:t>addInt</a:t>
            </a:r>
            <a:r>
              <a:rPr lang="en-US" altLang="en-US" sz="1600" b="1" dirty="0" smtClean="0">
                <a:latin typeface="Courier New" panose="02070309020205020404" pitchFamily="49" charset="0"/>
              </a:rPr>
              <a:t>(amount</a:t>
            </a:r>
            <a:r>
              <a:rPr lang="en-US" altLang="en-US" sz="1600" b="1" dirty="0">
                <a:latin typeface="Courier New" panose="02070309020205020404" pitchFamily="49" charset="0"/>
              </a:rPr>
              <a:t>, rate)</a:t>
            </a:r>
          </a:p>
          <a:p>
            <a:pPr eaLnBrk="1" hangingPunct="1">
              <a:lnSpc>
                <a:spcPct val="90000"/>
              </a:lnSpc>
              <a:buFont typeface="Wingdings" panose="05000000000000000000" pitchFamily="2" charset="2"/>
              <a:buNone/>
            </a:pPr>
            <a:r>
              <a:rPr lang="en-US" altLang="en-US" sz="1600" b="1" dirty="0">
                <a:latin typeface="Courier New" panose="02070309020205020404" pitchFamily="49" charset="0"/>
              </a:rPr>
              <a:t>    print(amount)</a:t>
            </a:r>
          </a:p>
          <a:p>
            <a:pPr eaLnBrk="1" hangingPunct="1">
              <a:lnSpc>
                <a:spcPct val="90000"/>
              </a:lnSpc>
              <a:buFont typeface="Wingdings" panose="05000000000000000000" pitchFamily="2" charset="2"/>
              <a:buNone/>
            </a:pPr>
            <a:r>
              <a:rPr lang="en-US" altLang="en-US" sz="1600" b="1" dirty="0" smtClean="0">
                <a:latin typeface="Courier New" panose="02070309020205020404" pitchFamily="49" charset="0"/>
              </a:rPr>
              <a:t>main()</a:t>
            </a:r>
            <a:endParaRPr lang="en-US" altLang="en-US" sz="1600" b="1" dirty="0">
              <a:latin typeface="Courier New" panose="02070309020205020404" pitchFamily="49" charset="0"/>
            </a:endParaRPr>
          </a:p>
        </p:txBody>
      </p:sp>
      <p:sp>
        <p:nvSpPr>
          <p:cNvPr id="5" name="TextBox 4"/>
          <p:cNvSpPr txBox="1"/>
          <p:nvPr/>
        </p:nvSpPr>
        <p:spPr>
          <a:xfrm>
            <a:off x="4906421" y="2159706"/>
            <a:ext cx="4272284" cy="757130"/>
          </a:xfrm>
          <a:prstGeom prst="rect">
            <a:avLst/>
          </a:prstGeom>
          <a:noFill/>
        </p:spPr>
        <p:txBody>
          <a:bodyPr wrap="square" rtlCol="0">
            <a:spAutoFit/>
          </a:bodyPr>
          <a:lstStyle/>
          <a:p>
            <a:pPr eaLnBrk="1" hangingPunct="1">
              <a:lnSpc>
                <a:spcPct val="90000"/>
              </a:lnSpc>
              <a:buFont typeface="Wingdings" panose="05000000000000000000" pitchFamily="2" charset="2"/>
              <a:buNone/>
            </a:pPr>
            <a:r>
              <a:rPr lang="en-US" altLang="en-US" sz="1600" b="1" dirty="0" err="1">
                <a:latin typeface="Courier New" panose="02070309020205020404" pitchFamily="49" charset="0"/>
              </a:rPr>
              <a:t>def</a:t>
            </a:r>
            <a:r>
              <a:rPr lang="en-US" altLang="en-US" sz="1600" b="1" dirty="0">
                <a:latin typeface="Courier New" panose="02070309020205020404" pitchFamily="49" charset="0"/>
              </a:rPr>
              <a:t> </a:t>
            </a:r>
            <a:r>
              <a:rPr lang="en-US" altLang="en-US" sz="1600" b="1" dirty="0" err="1" smtClean="0">
                <a:latin typeface="Courier New" panose="02070309020205020404" pitchFamily="49" charset="0"/>
              </a:rPr>
              <a:t>addInt</a:t>
            </a:r>
            <a:r>
              <a:rPr lang="en-US" altLang="en-US" sz="1600" b="1" dirty="0" smtClean="0">
                <a:latin typeface="Courier New" panose="02070309020205020404" pitchFamily="49" charset="0"/>
              </a:rPr>
              <a:t>(balance</a:t>
            </a:r>
            <a:r>
              <a:rPr lang="en-US" altLang="en-US" sz="1600" b="1" dirty="0">
                <a:latin typeface="Courier New" panose="02070309020205020404" pitchFamily="49" charset="0"/>
              </a:rPr>
              <a:t>, rate):</a:t>
            </a:r>
          </a:p>
          <a:p>
            <a:pPr eaLnBrk="1" hangingPunct="1">
              <a:lnSpc>
                <a:spcPct val="90000"/>
              </a:lnSpc>
              <a:buFont typeface="Wingdings" panose="05000000000000000000" pitchFamily="2" charset="2"/>
              <a:buNone/>
            </a:pPr>
            <a:r>
              <a:rPr lang="en-US" altLang="en-US" sz="1600" b="1" dirty="0">
                <a:latin typeface="Courier New" panose="02070309020205020404" pitchFamily="49" charset="0"/>
              </a:rPr>
              <a:t>    </a:t>
            </a:r>
            <a:r>
              <a:rPr lang="en-US" altLang="en-US" sz="1600" b="1" dirty="0" err="1" smtClean="0">
                <a:latin typeface="Courier New" panose="02070309020205020404" pitchFamily="49" charset="0"/>
              </a:rPr>
              <a:t>newBal</a:t>
            </a:r>
            <a:r>
              <a:rPr lang="en-US" altLang="en-US" sz="1600" b="1" dirty="0" smtClean="0">
                <a:latin typeface="Courier New" panose="02070309020205020404" pitchFamily="49" charset="0"/>
              </a:rPr>
              <a:t> </a:t>
            </a:r>
            <a:r>
              <a:rPr lang="en-US" altLang="en-US" sz="1600" b="1" dirty="0">
                <a:latin typeface="Courier New" panose="02070309020205020404" pitchFamily="49" charset="0"/>
              </a:rPr>
              <a:t>= balance * (1 + rate)</a:t>
            </a:r>
          </a:p>
          <a:p>
            <a:pPr eaLnBrk="1" hangingPunct="1">
              <a:lnSpc>
                <a:spcPct val="90000"/>
              </a:lnSpc>
              <a:buFont typeface="Wingdings" panose="05000000000000000000" pitchFamily="2" charset="2"/>
              <a:buNone/>
            </a:pPr>
            <a:r>
              <a:rPr lang="en-US" altLang="en-US" sz="1600" b="1" dirty="0">
                <a:latin typeface="Courier New" panose="02070309020205020404" pitchFamily="49" charset="0"/>
              </a:rPr>
              <a:t>    return </a:t>
            </a:r>
            <a:r>
              <a:rPr lang="en-US" altLang="en-US" sz="1600" b="1" dirty="0" err="1" smtClean="0">
                <a:latin typeface="Courier New" panose="02070309020205020404" pitchFamily="49" charset="0"/>
              </a:rPr>
              <a:t>newBal</a:t>
            </a:r>
            <a:endParaRPr lang="en-US" altLang="en-US" sz="1600" b="1" dirty="0">
              <a:latin typeface="Courier New" panose="02070309020205020404" pitchFamily="49" charset="0"/>
            </a:endParaRPr>
          </a:p>
        </p:txBody>
      </p:sp>
      <p:sp>
        <p:nvSpPr>
          <p:cNvPr id="16" name="TextBox 15"/>
          <p:cNvSpPr txBox="1"/>
          <p:nvPr/>
        </p:nvSpPr>
        <p:spPr>
          <a:xfrm>
            <a:off x="1652098" y="3754962"/>
            <a:ext cx="6314357" cy="2862322"/>
          </a:xfrm>
          <a:prstGeom prst="rect">
            <a:avLst/>
          </a:prstGeom>
          <a:noFill/>
        </p:spPr>
        <p:txBody>
          <a:bodyPr wrap="none" rtlCol="0">
            <a:spAutoFit/>
          </a:bodyPr>
          <a:lstStyle/>
          <a:p>
            <a:r>
              <a:rPr lang="en-US" dirty="0" smtClean="0">
                <a:latin typeface="+mn-lt"/>
              </a:rPr>
              <a:t>Step 1: Call </a:t>
            </a:r>
            <a:r>
              <a:rPr lang="en-US" b="1" dirty="0" smtClean="0">
                <a:latin typeface="Courier New" panose="02070309020205020404" pitchFamily="49" charset="0"/>
                <a:cs typeface="Courier New" panose="02070309020205020404" pitchFamily="49" charset="0"/>
              </a:rPr>
              <a:t>main()</a:t>
            </a:r>
          </a:p>
          <a:p>
            <a:r>
              <a:rPr lang="en-US" dirty="0" smtClean="0">
                <a:latin typeface="+mn-lt"/>
              </a:rPr>
              <a:t>Step 2: Pass control to </a:t>
            </a:r>
            <a:r>
              <a:rPr lang="en-US" b="1" dirty="0" err="1" smtClean="0">
                <a:latin typeface="Courier New" panose="02070309020205020404" pitchFamily="49" charset="0"/>
                <a:cs typeface="Courier New" panose="02070309020205020404" pitchFamily="49" charset="0"/>
              </a:rPr>
              <a:t>def</a:t>
            </a:r>
            <a:r>
              <a:rPr lang="en-US" b="1" dirty="0" smtClean="0">
                <a:latin typeface="Courier New" panose="02070309020205020404" pitchFamily="49" charset="0"/>
                <a:cs typeface="Courier New" panose="02070309020205020404" pitchFamily="49" charset="0"/>
              </a:rPr>
              <a:t> main()</a:t>
            </a:r>
          </a:p>
          <a:p>
            <a:r>
              <a:rPr lang="en-US" dirty="0" smtClean="0">
                <a:latin typeface="+mn-lt"/>
              </a:rPr>
              <a:t>Step 3: Set </a:t>
            </a:r>
            <a:r>
              <a:rPr lang="en-US" b="1" dirty="0" smtClean="0">
                <a:latin typeface="Courier New" panose="02070309020205020404" pitchFamily="49" charset="0"/>
                <a:cs typeface="Courier New" panose="02070309020205020404" pitchFamily="49" charset="0"/>
              </a:rPr>
              <a:t>amount = 1000</a:t>
            </a:r>
            <a:r>
              <a:rPr lang="en-US" dirty="0" smtClean="0">
                <a:latin typeface="+mj-lt"/>
                <a:cs typeface="Courier New" panose="02070309020205020404" pitchFamily="49" charset="0"/>
              </a:rPr>
              <a:t> and </a:t>
            </a:r>
            <a:r>
              <a:rPr lang="en-US" b="1" dirty="0" smtClean="0">
                <a:latin typeface="Courier New" panose="02070309020205020404" pitchFamily="49" charset="0"/>
                <a:cs typeface="Courier New" panose="02070309020205020404" pitchFamily="49" charset="0"/>
              </a:rPr>
              <a:t>rate = 0.05</a:t>
            </a:r>
          </a:p>
          <a:p>
            <a:r>
              <a:rPr lang="en-US" dirty="0" smtClean="0">
                <a:latin typeface="+mn-lt"/>
              </a:rPr>
              <a:t>Step 4: Set amount = return statement of </a:t>
            </a:r>
            <a:r>
              <a:rPr lang="en-US" b="1" dirty="0" err="1" smtClean="0">
                <a:latin typeface="Courier New" panose="02070309020205020404" pitchFamily="49" charset="0"/>
                <a:cs typeface="Courier New" panose="02070309020205020404" pitchFamily="49" charset="0"/>
              </a:rPr>
              <a:t>addInt</a:t>
            </a:r>
            <a:r>
              <a:rPr lang="en-US" b="1" dirty="0" smtClean="0">
                <a:latin typeface="Courier New" panose="02070309020205020404" pitchFamily="49" charset="0"/>
                <a:cs typeface="Courier New" panose="02070309020205020404" pitchFamily="49" charset="0"/>
              </a:rPr>
              <a:t>()</a:t>
            </a:r>
          </a:p>
          <a:p>
            <a:r>
              <a:rPr lang="en-US" dirty="0" smtClean="0">
                <a:latin typeface="+mn-lt"/>
              </a:rPr>
              <a:t>Step 5: Pass control from </a:t>
            </a:r>
            <a:r>
              <a:rPr lang="en-US" b="1" dirty="0" smtClean="0">
                <a:latin typeface="Courier New" panose="02070309020205020404" pitchFamily="49" charset="0"/>
                <a:cs typeface="Courier New" panose="02070309020205020404" pitchFamily="49" charset="0"/>
              </a:rPr>
              <a:t>main()</a:t>
            </a:r>
            <a:r>
              <a:rPr lang="en-US" dirty="0" smtClean="0">
                <a:latin typeface="+mn-lt"/>
              </a:rPr>
              <a:t> to </a:t>
            </a:r>
            <a:r>
              <a:rPr lang="en-US" b="1" dirty="0" err="1" smtClean="0">
                <a:latin typeface="Courier New" panose="02070309020205020404" pitchFamily="49" charset="0"/>
                <a:cs typeface="Courier New" panose="02070309020205020404" pitchFamily="49" charset="0"/>
              </a:rPr>
              <a:t>addInt</a:t>
            </a:r>
            <a:r>
              <a:rPr lang="en-US" b="1" dirty="0" smtClean="0">
                <a:latin typeface="Courier New" panose="02070309020205020404" pitchFamily="49" charset="0"/>
                <a:cs typeface="Courier New" panose="02070309020205020404" pitchFamily="49" charset="0"/>
              </a:rPr>
              <a:t>()</a:t>
            </a:r>
          </a:p>
          <a:p>
            <a:r>
              <a:rPr lang="en-US" dirty="0" smtClean="0">
                <a:latin typeface="+mn-lt"/>
              </a:rPr>
              <a:t>Step 6: Set the value of </a:t>
            </a:r>
            <a:r>
              <a:rPr lang="en-US" b="1" dirty="0" smtClean="0">
                <a:latin typeface="Courier New" panose="02070309020205020404" pitchFamily="49" charset="0"/>
                <a:cs typeface="Courier New" panose="02070309020205020404" pitchFamily="49" charset="0"/>
              </a:rPr>
              <a:t>balance</a:t>
            </a:r>
            <a:r>
              <a:rPr lang="en-US" dirty="0" smtClean="0">
                <a:latin typeface="+mn-lt"/>
              </a:rPr>
              <a:t> in </a:t>
            </a:r>
            <a:r>
              <a:rPr lang="en-US" b="1" dirty="0" err="1" smtClean="0">
                <a:latin typeface="Courier New" panose="02070309020205020404" pitchFamily="49" charset="0"/>
                <a:cs typeface="Courier New" panose="02070309020205020404" pitchFamily="49" charset="0"/>
              </a:rPr>
              <a:t>addInt</a:t>
            </a:r>
            <a:r>
              <a:rPr lang="en-US" b="1" dirty="0" smtClean="0">
                <a:latin typeface="Courier New" panose="02070309020205020404" pitchFamily="49" charset="0"/>
                <a:cs typeface="Courier New" panose="02070309020205020404" pitchFamily="49" charset="0"/>
              </a:rPr>
              <a:t>()</a:t>
            </a:r>
            <a:r>
              <a:rPr lang="en-US" dirty="0" smtClean="0">
                <a:latin typeface="+mn-lt"/>
              </a:rPr>
              <a:t> to amount</a:t>
            </a:r>
          </a:p>
          <a:p>
            <a:r>
              <a:rPr lang="en-US" dirty="0"/>
              <a:t>Step </a:t>
            </a:r>
            <a:r>
              <a:rPr lang="en-US" dirty="0" smtClean="0"/>
              <a:t>7: </a:t>
            </a:r>
            <a:r>
              <a:rPr lang="en-US" dirty="0"/>
              <a:t>Set the value of </a:t>
            </a:r>
            <a:r>
              <a:rPr lang="en-US" dirty="0" smtClean="0"/>
              <a:t>rate </a:t>
            </a:r>
            <a:r>
              <a:rPr lang="en-US" dirty="0"/>
              <a:t>in </a:t>
            </a:r>
            <a:r>
              <a:rPr lang="en-US" b="1" dirty="0" err="1">
                <a:latin typeface="Courier New" panose="02070309020205020404" pitchFamily="49" charset="0"/>
                <a:cs typeface="Courier New" panose="02070309020205020404" pitchFamily="49" charset="0"/>
              </a:rPr>
              <a:t>addInt</a:t>
            </a:r>
            <a:r>
              <a:rPr lang="en-US" b="1" dirty="0" smtClean="0">
                <a:latin typeface="Courier New" panose="02070309020205020404" pitchFamily="49" charset="0"/>
                <a:cs typeface="Courier New" panose="02070309020205020404" pitchFamily="49" charset="0"/>
              </a:rPr>
              <a:t>()</a:t>
            </a:r>
            <a:r>
              <a:rPr lang="en-US" dirty="0" smtClean="0"/>
              <a:t> to rate</a:t>
            </a:r>
            <a:endParaRPr lang="en-US" dirty="0" smtClean="0">
              <a:latin typeface="+mn-lt"/>
            </a:endParaRPr>
          </a:p>
          <a:p>
            <a:r>
              <a:rPr lang="en-US" dirty="0" smtClean="0">
                <a:latin typeface="+mn-lt"/>
              </a:rPr>
              <a:t>Step 8: Set value of </a:t>
            </a:r>
            <a:r>
              <a:rPr lang="en-US" b="1" dirty="0" err="1" smtClean="0">
                <a:latin typeface="Courier New" panose="02070309020205020404" pitchFamily="49" charset="0"/>
                <a:cs typeface="Courier New" panose="02070309020205020404" pitchFamily="49" charset="0"/>
              </a:rPr>
              <a:t>newBal</a:t>
            </a:r>
            <a:r>
              <a:rPr lang="en-US" dirty="0" smtClean="0">
                <a:latin typeface="+mn-lt"/>
              </a:rPr>
              <a:t> to </a:t>
            </a:r>
            <a:r>
              <a:rPr lang="en-US" b="1" dirty="0" smtClean="0">
                <a:latin typeface="Courier New" panose="02070309020205020404" pitchFamily="49" charset="0"/>
                <a:cs typeface="Courier New" panose="02070309020205020404" pitchFamily="49" charset="0"/>
              </a:rPr>
              <a:t>balance * (1 + rate)</a:t>
            </a:r>
          </a:p>
          <a:p>
            <a:r>
              <a:rPr lang="en-US" dirty="0" smtClean="0">
                <a:latin typeface="+mn-lt"/>
              </a:rPr>
              <a:t>Step 9: Return to </a:t>
            </a:r>
            <a:r>
              <a:rPr lang="en-US" b="1" dirty="0" smtClean="0">
                <a:latin typeface="Courier New" panose="02070309020205020404" pitchFamily="49" charset="0"/>
                <a:cs typeface="Courier New" panose="02070309020205020404" pitchFamily="49" charset="0"/>
              </a:rPr>
              <a:t>main()</a:t>
            </a:r>
            <a:r>
              <a:rPr lang="en-US" dirty="0" smtClean="0">
                <a:latin typeface="+mn-lt"/>
              </a:rPr>
              <a:t> and set value of </a:t>
            </a:r>
            <a:r>
              <a:rPr lang="en-US" b="1" dirty="0" smtClean="0">
                <a:latin typeface="Courier New" panose="02070309020205020404" pitchFamily="49" charset="0"/>
                <a:cs typeface="Courier New" panose="02070309020205020404" pitchFamily="49" charset="0"/>
              </a:rPr>
              <a:t>amount = </a:t>
            </a:r>
            <a:r>
              <a:rPr lang="en-US" b="1" dirty="0" err="1" smtClean="0">
                <a:latin typeface="Courier New" panose="02070309020205020404" pitchFamily="49" charset="0"/>
                <a:cs typeface="Courier New" panose="02070309020205020404" pitchFamily="49" charset="0"/>
              </a:rPr>
              <a:t>newBal</a:t>
            </a:r>
            <a:endParaRPr lang="en-US" b="1" baseline="30000" dirty="0" smtClean="0">
              <a:latin typeface="Courier New" panose="02070309020205020404" pitchFamily="49" charset="0"/>
              <a:cs typeface="Courier New" panose="02070309020205020404" pitchFamily="49" charset="0"/>
            </a:endParaRPr>
          </a:p>
          <a:p>
            <a:r>
              <a:rPr lang="en-US" dirty="0" smtClean="0">
                <a:latin typeface="+mn-lt"/>
              </a:rPr>
              <a:t>Step 10: Print value of </a:t>
            </a:r>
            <a:r>
              <a:rPr lang="en-US" b="1" dirty="0" smtClean="0">
                <a:latin typeface="Courier New" panose="02070309020205020404" pitchFamily="49" charset="0"/>
                <a:cs typeface="Courier New" panose="02070309020205020404" pitchFamily="49" charset="0"/>
              </a:rPr>
              <a:t>amount</a:t>
            </a:r>
            <a:endParaRPr lang="en-US" b="1" baseline="30000" dirty="0">
              <a:latin typeface="Courier New" panose="02070309020205020404" pitchFamily="49" charset="0"/>
              <a:cs typeface="Courier New" panose="02070309020205020404" pitchFamily="49" charset="0"/>
            </a:endParaRPr>
          </a:p>
        </p:txBody>
      </p:sp>
      <p:cxnSp>
        <p:nvCxnSpPr>
          <p:cNvPr id="17" name="Straight Arrow Connector 16"/>
          <p:cNvCxnSpPr/>
          <p:nvPr/>
        </p:nvCxnSpPr>
        <p:spPr>
          <a:xfrm>
            <a:off x="121656" y="3598784"/>
            <a:ext cx="389299" cy="0"/>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369790" y="1849316"/>
            <a:ext cx="3189165" cy="369332"/>
          </a:xfrm>
          <a:prstGeom prst="rect">
            <a:avLst/>
          </a:prstGeom>
          <a:solidFill>
            <a:schemeClr val="bg2"/>
          </a:solidFill>
          <a:ln>
            <a:solidFill>
              <a:schemeClr val="tx1"/>
            </a:solidFill>
          </a:ln>
        </p:spPr>
        <p:txBody>
          <a:bodyPr wrap="square" rtlCol="0">
            <a:spAutoFit/>
          </a:bodyPr>
          <a:lstStyle/>
          <a:p>
            <a:pPr algn="ctr"/>
            <a:r>
              <a:rPr lang="en-US" dirty="0" smtClean="0">
                <a:cs typeface="Courier New" panose="02070309020205020404" pitchFamily="49" charset="0"/>
              </a:rPr>
              <a:t>Let’s follow the flow of the code</a:t>
            </a:r>
            <a:endParaRPr lang="en-US" dirty="0">
              <a:cs typeface="Courier New" panose="02070309020205020404" pitchFamily="49" charset="0"/>
            </a:endParaRPr>
          </a:p>
        </p:txBody>
      </p:sp>
      <p:cxnSp>
        <p:nvCxnSpPr>
          <p:cNvPr id="113" name="Straight Arrow Connector 112"/>
          <p:cNvCxnSpPr/>
          <p:nvPr/>
        </p:nvCxnSpPr>
        <p:spPr>
          <a:xfrm>
            <a:off x="6509536" y="2046209"/>
            <a:ext cx="389299" cy="0"/>
          </a:xfrm>
          <a:prstGeom prst="straightConnector1">
            <a:avLst/>
          </a:prstGeom>
          <a:ln w="44450">
            <a:solidFill>
              <a:srgbClr val="FF0000"/>
            </a:solidFill>
            <a:tailEnd type="arrow"/>
          </a:ln>
          <a:effectLst/>
          <a:scene3d>
            <a:camera prst="orthographicFront">
              <a:rot lat="21594000" lon="20999999" rev="1620000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14" name="Straight Arrow Connector 113"/>
          <p:cNvCxnSpPr/>
          <p:nvPr/>
        </p:nvCxnSpPr>
        <p:spPr>
          <a:xfrm>
            <a:off x="7385836" y="2046209"/>
            <a:ext cx="389299" cy="0"/>
          </a:xfrm>
          <a:prstGeom prst="straightConnector1">
            <a:avLst/>
          </a:prstGeom>
          <a:ln w="44450">
            <a:solidFill>
              <a:srgbClr val="FF0000"/>
            </a:solidFill>
            <a:tailEnd type="arrow"/>
          </a:ln>
          <a:effectLst/>
          <a:scene3d>
            <a:camera prst="orthographicFront">
              <a:rot lat="21594000" lon="20999999" rev="1620000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15" name="Straight Arrow Connector 114"/>
          <p:cNvCxnSpPr/>
          <p:nvPr/>
        </p:nvCxnSpPr>
        <p:spPr>
          <a:xfrm>
            <a:off x="3032911" y="2916836"/>
            <a:ext cx="389299" cy="0"/>
          </a:xfrm>
          <a:prstGeom prst="straightConnector1">
            <a:avLst/>
          </a:prstGeom>
          <a:ln w="44450">
            <a:solidFill>
              <a:srgbClr val="FF0000"/>
            </a:solidFill>
            <a:tailEnd type="arrow"/>
          </a:ln>
          <a:effectLst/>
          <a:scene3d>
            <a:camera prst="orthographicFront">
              <a:rot lat="21594000" lon="20999999" rev="16200000"/>
            </a:camera>
            <a:lightRig rig="threePt" dir="t"/>
          </a:scene3d>
        </p:spPr>
        <p:style>
          <a:lnRef idx="2">
            <a:schemeClr val="accent1"/>
          </a:lnRef>
          <a:fillRef idx="0">
            <a:schemeClr val="accent1"/>
          </a:fillRef>
          <a:effectRef idx="1">
            <a:schemeClr val="accent1"/>
          </a:effectRef>
          <a:fontRef idx="minor">
            <a:schemeClr val="tx1"/>
          </a:fontRef>
        </p:style>
      </p:cxnSp>
      <p:cxnSp>
        <p:nvCxnSpPr>
          <p:cNvPr id="116" name="Straight Arrow Connector 115"/>
          <p:cNvCxnSpPr/>
          <p:nvPr/>
        </p:nvCxnSpPr>
        <p:spPr>
          <a:xfrm>
            <a:off x="3909211" y="2916836"/>
            <a:ext cx="389299" cy="0"/>
          </a:xfrm>
          <a:prstGeom prst="straightConnector1">
            <a:avLst/>
          </a:prstGeom>
          <a:ln w="44450">
            <a:solidFill>
              <a:srgbClr val="FF0000"/>
            </a:solidFill>
            <a:tailEnd type="arrow"/>
          </a:ln>
          <a:effectLst/>
          <a:scene3d>
            <a:camera prst="orthographicFront">
              <a:rot lat="21594000" lon="20999999" rev="16200000"/>
            </a:camera>
            <a:lightRig rig="threePt" dir="t"/>
          </a:scene3d>
        </p:spPr>
        <p:style>
          <a:lnRef idx="2">
            <a:schemeClr val="accent1"/>
          </a:lnRef>
          <a:fillRef idx="0">
            <a:schemeClr val="accent1"/>
          </a:fillRef>
          <a:effectRef idx="1">
            <a:schemeClr val="accent1"/>
          </a:effectRef>
          <a:fontRef idx="minor">
            <a:schemeClr val="tx1"/>
          </a:fontRef>
        </p:style>
      </p:cxnSp>
      <p:sp>
        <p:nvSpPr>
          <p:cNvPr id="149" name="TextBox 148"/>
          <p:cNvSpPr txBox="1"/>
          <p:nvPr/>
        </p:nvSpPr>
        <p:spPr>
          <a:xfrm>
            <a:off x="5481320" y="3106616"/>
            <a:ext cx="3189165" cy="923330"/>
          </a:xfrm>
          <a:prstGeom prst="rect">
            <a:avLst/>
          </a:prstGeom>
          <a:solidFill>
            <a:schemeClr val="bg2"/>
          </a:solidFill>
          <a:ln>
            <a:solidFill>
              <a:schemeClr val="tx1"/>
            </a:solidFill>
          </a:ln>
        </p:spPr>
        <p:txBody>
          <a:bodyPr wrap="square" rtlCol="0">
            <a:spAutoFit/>
          </a:bodyPr>
          <a:lstStyle/>
          <a:p>
            <a:pPr algn="ctr"/>
            <a:r>
              <a:rPr lang="en-US" dirty="0" smtClean="0">
                <a:cs typeface="Courier New" panose="02070309020205020404" pitchFamily="49" charset="0"/>
              </a:rPr>
              <a:t>Once we leave </a:t>
            </a:r>
            <a:r>
              <a:rPr lang="en-US" b="1" dirty="0" err="1" smtClean="0">
                <a:latin typeface="Courier New" panose="02070309020205020404" pitchFamily="49" charset="0"/>
                <a:cs typeface="Courier New" panose="02070309020205020404" pitchFamily="49" charset="0"/>
              </a:rPr>
              <a:t>addInt</a:t>
            </a:r>
            <a:r>
              <a:rPr lang="en-US" b="1" dirty="0" smtClean="0">
                <a:latin typeface="Courier New" panose="02070309020205020404" pitchFamily="49" charset="0"/>
                <a:cs typeface="Courier New" panose="02070309020205020404" pitchFamily="49" charset="0"/>
              </a:rPr>
              <a:t>()</a:t>
            </a:r>
            <a:r>
              <a:rPr lang="en-US" dirty="0" smtClean="0">
                <a:cs typeface="Courier New" panose="02070309020205020404" pitchFamily="49" charset="0"/>
              </a:rPr>
              <a:t>, the values of balance and rate are removed from memory</a:t>
            </a:r>
            <a:endParaRPr lang="en-US" dirty="0">
              <a:cs typeface="Courier New" panose="02070309020205020404" pitchFamily="49" charset="0"/>
            </a:endParaRPr>
          </a:p>
        </p:txBody>
      </p:sp>
    </p:spTree>
    <p:extLst>
      <p:ext uri="{BB962C8B-B14F-4D97-AF65-F5344CB8AC3E}">
        <p14:creationId xmlns:p14="http://schemas.microsoft.com/office/powerpoint/2010/main" val="1180681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xEl>
                                              <p:pRg st="1" end="1"/>
                                            </p:txEl>
                                          </p:spTgt>
                                        </p:tgtEl>
                                        <p:attrNameLst>
                                          <p:attrName>style.visibility</p:attrName>
                                        </p:attrNameLst>
                                      </p:cBhvr>
                                      <p:to>
                                        <p:strVal val="visible"/>
                                      </p:to>
                                    </p:set>
                                  </p:childTnLst>
                                </p:cTn>
                              </p:par>
                              <p:par>
                                <p:cTn id="13" presetID="42" presetClass="path" presetSubtype="0" accel="50000" decel="50000" fill="hold" nodeType="withEffect">
                                  <p:stCondLst>
                                    <p:cond delay="0"/>
                                  </p:stCondLst>
                                  <p:childTnLst>
                                    <p:animMotion origin="layout" path="M 1.38889E-6 1.48148E-6 L 0.00087 -0.15533 " pathEditMode="relative" rAng="0" ptsTypes="AA">
                                      <p:cBhvr>
                                        <p:cTn id="14" dur="1500" fill="hold"/>
                                        <p:tgtEl>
                                          <p:spTgt spid="17"/>
                                        </p:tgtEl>
                                        <p:attrNameLst>
                                          <p:attrName>ppt_x</p:attrName>
                                          <p:attrName>ppt_y</p:attrName>
                                        </p:attrNameLst>
                                      </p:cBhvr>
                                      <p:rCtr x="35" y="-7778"/>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childTnLst>
                                </p:cTn>
                              </p:par>
                              <p:par>
                                <p:cTn id="19" presetID="64" presetClass="path" presetSubtype="0" accel="50000" decel="50000" fill="hold" nodeType="withEffect">
                                  <p:stCondLst>
                                    <p:cond delay="0"/>
                                  </p:stCondLst>
                                  <p:childTnLst>
                                    <p:animMotion origin="layout" path="M 0.00087 -0.15532 L 0.02778 -0.10185 " pathEditMode="relative" rAng="0" ptsTypes="AA">
                                      <p:cBhvr>
                                        <p:cTn id="20" dur="1500" fill="hold"/>
                                        <p:tgtEl>
                                          <p:spTgt spid="17"/>
                                        </p:tgtEl>
                                        <p:attrNameLst>
                                          <p:attrName>ppt_x</p:attrName>
                                          <p:attrName>ppt_y</p:attrName>
                                        </p:attrNameLst>
                                      </p:cBhvr>
                                      <p:rCtr x="1094" y="2616"/>
                                    </p:animMotion>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xEl>
                                              <p:pRg st="3" end="3"/>
                                            </p:txEl>
                                          </p:spTgt>
                                        </p:tgtEl>
                                        <p:attrNameLst>
                                          <p:attrName>style.visibility</p:attrName>
                                        </p:attrNameLst>
                                      </p:cBhvr>
                                      <p:to>
                                        <p:strVal val="visible"/>
                                      </p:to>
                                    </p:set>
                                  </p:childTnLst>
                                </p:cTn>
                              </p:par>
                              <p:par>
                                <p:cTn id="25" presetID="42" presetClass="path" presetSubtype="0" accel="50000" decel="50000" fill="hold" nodeType="withEffect">
                                  <p:stCondLst>
                                    <p:cond delay="0"/>
                                  </p:stCondLst>
                                  <p:childTnLst>
                                    <p:animMotion origin="layout" path="M 0.02778 -0.10185 L 0.02726 -0.06759 " pathEditMode="relative" rAng="0" ptsTypes="AA">
                                      <p:cBhvr>
                                        <p:cTn id="26" dur="1500" fill="hold"/>
                                        <p:tgtEl>
                                          <p:spTgt spid="17"/>
                                        </p:tgtEl>
                                        <p:attrNameLst>
                                          <p:attrName>ppt_x</p:attrName>
                                          <p:attrName>ppt_y</p:attrName>
                                        </p:attrNameLst>
                                      </p:cBhvr>
                                      <p:rCtr x="-35" y="1713"/>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xEl>
                                              <p:pRg st="4" end="4"/>
                                            </p:txEl>
                                          </p:spTgt>
                                        </p:tgtEl>
                                        <p:attrNameLst>
                                          <p:attrName>style.visibility</p:attrName>
                                        </p:attrNameLst>
                                      </p:cBhvr>
                                      <p:to>
                                        <p:strVal val="visible"/>
                                      </p:to>
                                    </p:set>
                                  </p:childTnLst>
                                </p:cTn>
                              </p:par>
                              <p:par>
                                <p:cTn id="31" presetID="42" presetClass="path" presetSubtype="0" accel="50000" decel="50000" fill="hold" nodeType="withEffect">
                                  <p:stCondLst>
                                    <p:cond delay="0"/>
                                  </p:stCondLst>
                                  <p:childTnLst>
                                    <p:animMotion origin="layout" path="M 0.02726 -0.0676 L 0.49114 -0.19537 " pathEditMode="relative" rAng="0" ptsTypes="AA">
                                      <p:cBhvr>
                                        <p:cTn id="32" dur="1500" fill="hold"/>
                                        <p:tgtEl>
                                          <p:spTgt spid="17"/>
                                        </p:tgtEl>
                                        <p:attrNameLst>
                                          <p:attrName>ppt_x</p:attrName>
                                          <p:attrName>ppt_y</p:attrName>
                                        </p:attrNameLst>
                                      </p:cBhvr>
                                      <p:rCtr x="23194" y="-6389"/>
                                    </p:animMotion>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xEl>
                                              <p:pRg st="6" end="6"/>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1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xEl>
                                              <p:pRg st="7" end="7"/>
                                            </p:txEl>
                                          </p:spTgt>
                                        </p:tgtEl>
                                        <p:attrNameLst>
                                          <p:attrName>style.visibility</p:attrName>
                                        </p:attrNameLst>
                                      </p:cBhvr>
                                      <p:to>
                                        <p:strVal val="visible"/>
                                      </p:to>
                                    </p:set>
                                  </p:childTnLst>
                                </p:cTn>
                              </p:par>
                              <p:par>
                                <p:cTn id="55" presetID="42" presetClass="path" presetSubtype="0" accel="50000" decel="50000" fill="hold" nodeType="withEffect">
                                  <p:stCondLst>
                                    <p:cond delay="0"/>
                                  </p:stCondLst>
                                  <p:childTnLst>
                                    <p:animMotion origin="layout" path="M 0.49114 -0.19537 L 0.52378 -0.1581 " pathEditMode="relative" rAng="0" ptsTypes="AA">
                                      <p:cBhvr>
                                        <p:cTn id="56" dur="1500" fill="hold"/>
                                        <p:tgtEl>
                                          <p:spTgt spid="17"/>
                                        </p:tgtEl>
                                        <p:attrNameLst>
                                          <p:attrName>ppt_x</p:attrName>
                                          <p:attrName>ppt_y</p:attrName>
                                        </p:attrNameLst>
                                      </p:cBhvr>
                                      <p:rCtr x="1632" y="1852"/>
                                    </p:animMotion>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6">
                                            <p:txEl>
                                              <p:pRg st="8" end="8"/>
                                            </p:txEl>
                                          </p:spTgt>
                                        </p:tgtEl>
                                        <p:attrNameLst>
                                          <p:attrName>style.visibility</p:attrName>
                                        </p:attrNameLst>
                                      </p:cBhvr>
                                      <p:to>
                                        <p:strVal val="visible"/>
                                      </p:to>
                                    </p:set>
                                  </p:childTnLst>
                                </p:cTn>
                              </p:par>
                              <p:par>
                                <p:cTn id="61" presetID="42" presetClass="path" presetSubtype="0" accel="50000" decel="50000" fill="hold" nodeType="withEffect">
                                  <p:stCondLst>
                                    <p:cond delay="0"/>
                                  </p:stCondLst>
                                  <p:childTnLst>
                                    <p:animMotion origin="layout" path="M 0.52378 -0.1581 L 0.52864 -0.11921 " pathEditMode="relative" rAng="0" ptsTypes="AA">
                                      <p:cBhvr>
                                        <p:cTn id="62" dur="1500" fill="hold"/>
                                        <p:tgtEl>
                                          <p:spTgt spid="17"/>
                                        </p:tgtEl>
                                        <p:attrNameLst>
                                          <p:attrName>ppt_x</p:attrName>
                                          <p:attrName>ppt_y</p:attrName>
                                        </p:attrNameLst>
                                      </p:cBhvr>
                                      <p:rCtr x="243" y="1944"/>
                                    </p:animMotion>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9"/>
                                        </p:tgtEl>
                                        <p:attrNameLst>
                                          <p:attrName>style.visibility</p:attrName>
                                        </p:attrNameLst>
                                      </p:cBhvr>
                                      <p:to>
                                        <p:strVal val="visible"/>
                                      </p:to>
                                    </p:set>
                                  </p:childTnLst>
                                </p:cTn>
                              </p:par>
                              <p:par>
                                <p:cTn id="67" presetID="1" presetClass="exit" presetSubtype="0" fill="hold" nodeType="withEffect">
                                  <p:stCondLst>
                                    <p:cond delay="0"/>
                                  </p:stCondLst>
                                  <p:childTnLst>
                                    <p:set>
                                      <p:cBhvr>
                                        <p:cTn id="68" dur="1" fill="hold">
                                          <p:stCondLst>
                                            <p:cond delay="0"/>
                                          </p:stCondLst>
                                        </p:cTn>
                                        <p:tgtEl>
                                          <p:spTgt spid="113"/>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115"/>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114"/>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116"/>
                                        </p:tgtEl>
                                        <p:attrNameLst>
                                          <p:attrName>style.visibility</p:attrName>
                                        </p:attrNameLst>
                                      </p:cBhvr>
                                      <p:to>
                                        <p:strVal val="hidden"/>
                                      </p:to>
                                    </p:set>
                                  </p:childTnLst>
                                </p:cTn>
                              </p:par>
                              <p:par>
                                <p:cTn id="75" presetID="42" presetClass="path" presetSubtype="0" accel="50000" decel="50000" fill="hold" nodeType="withEffect">
                                  <p:stCondLst>
                                    <p:cond delay="0"/>
                                  </p:stCondLst>
                                  <p:childTnLst>
                                    <p:animMotion origin="layout" path="M 0.52865 -0.11922 L 0.02726 -0.06759 " pathEditMode="relative" rAng="0" ptsTypes="AA">
                                      <p:cBhvr>
                                        <p:cTn id="76" dur="1500" fill="hold"/>
                                        <p:tgtEl>
                                          <p:spTgt spid="17"/>
                                        </p:tgtEl>
                                        <p:attrNameLst>
                                          <p:attrName>ppt_x</p:attrName>
                                          <p:attrName>ppt_y</p:attrName>
                                        </p:attrNameLst>
                                      </p:cBhvr>
                                      <p:rCtr x="-25174" y="2662"/>
                                    </p:animMotion>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6">
                                            <p:txEl>
                                              <p:pRg st="9" end="9"/>
                                            </p:txEl>
                                          </p:spTgt>
                                        </p:tgtEl>
                                        <p:attrNameLst>
                                          <p:attrName>style.visibility</p:attrName>
                                        </p:attrNameLst>
                                      </p:cBhvr>
                                      <p:to>
                                        <p:strVal val="visible"/>
                                      </p:to>
                                    </p:set>
                                  </p:childTnLst>
                                </p:cTn>
                              </p:par>
                              <p:par>
                                <p:cTn id="81" presetID="42" presetClass="path" presetSubtype="0" accel="50000" decel="50000" fill="hold" nodeType="withEffect">
                                  <p:stCondLst>
                                    <p:cond delay="0"/>
                                  </p:stCondLst>
                                  <p:childTnLst>
                                    <p:animMotion origin="layout" path="M 0.02726 -0.06759 L 0.02726 -0.02847 " pathEditMode="relative" rAng="0" ptsTypes="AA">
                                      <p:cBhvr>
                                        <p:cTn id="82" dur="1500" fill="hold"/>
                                        <p:tgtEl>
                                          <p:spTgt spid="17"/>
                                        </p:tgtEl>
                                        <p:attrNameLst>
                                          <p:attrName>ppt_x</p:attrName>
                                          <p:attrName>ppt_y</p:attrName>
                                        </p:attrNameLst>
                                      </p:cBhvr>
                                      <p:rCtr x="0" y="19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animBg="1"/>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2707" name="Rectangle 3"/>
          <p:cNvSpPr>
            <a:spLocks noGrp="1" noChangeArrowheads="1"/>
          </p:cNvSpPr>
          <p:nvPr>
            <p:ph type="body" idx="1"/>
          </p:nvPr>
        </p:nvSpPr>
        <p:spPr/>
        <p:txBody>
          <a:bodyPr/>
          <a:lstStyle/>
          <a:p>
            <a:pPr eaLnBrk="1" hangingPunct="1"/>
            <a:r>
              <a:rPr lang="en-US" altLang="en-US" sz="2800" dirty="0" smtClean="0"/>
              <a:t>Instead of looking at a single account, say we are writing a program for a bank that deals with many accounts</a:t>
            </a:r>
          </a:p>
          <a:p>
            <a:pPr eaLnBrk="1" hangingPunct="1"/>
            <a:r>
              <a:rPr lang="en-US" altLang="en-US" sz="2800" dirty="0" smtClean="0"/>
              <a:t>We could store the account balances in a list, then add the accrued interest to each of the balances in the list</a:t>
            </a:r>
          </a:p>
          <a:p>
            <a:pPr eaLnBrk="1" hangingPunct="1"/>
            <a:r>
              <a:rPr lang="en-US" altLang="en-US" sz="2800" dirty="0" smtClean="0"/>
              <a:t>We could update the first balance in the list with code like:</a:t>
            </a:r>
            <a:br>
              <a:rPr lang="en-US" altLang="en-US" sz="2800" dirty="0" smtClean="0"/>
            </a:br>
            <a:r>
              <a:rPr lang="en-US" altLang="en-US" sz="2400" b="1" dirty="0" smtClean="0">
                <a:latin typeface="Courier New" panose="02070309020205020404" pitchFamily="49" charset="0"/>
              </a:rPr>
              <a:t>balances[0] = balances[0] * (1 + rate)</a:t>
            </a:r>
          </a:p>
        </p:txBody>
      </p:sp>
    </p:spTree>
    <p:extLst>
      <p:ext uri="{BB962C8B-B14F-4D97-AF65-F5344CB8AC3E}">
        <p14:creationId xmlns:p14="http://schemas.microsoft.com/office/powerpoint/2010/main" val="2194222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Objectives</a:t>
            </a:r>
            <a:endParaRPr lang="en-US" dirty="0"/>
          </a:p>
        </p:txBody>
      </p:sp>
      <p:sp>
        <p:nvSpPr>
          <p:cNvPr id="3" name="Content Placeholder 2"/>
          <p:cNvSpPr>
            <a:spLocks noGrp="1"/>
          </p:cNvSpPr>
          <p:nvPr>
            <p:ph idx="1"/>
          </p:nvPr>
        </p:nvSpPr>
        <p:spPr>
          <a:xfrm>
            <a:off x="234778" y="1969364"/>
            <a:ext cx="8740780" cy="4156799"/>
          </a:xfrm>
        </p:spPr>
        <p:txBody>
          <a:bodyPr/>
          <a:lstStyle/>
          <a:p>
            <a:r>
              <a:rPr lang="en-US" dirty="0"/>
              <a:t>To introduce value-returning functions (return)</a:t>
            </a:r>
          </a:p>
          <a:p>
            <a:r>
              <a:rPr lang="en-US" dirty="0"/>
              <a:t>To understand how modifying parameters can change their values</a:t>
            </a:r>
          </a:p>
          <a:p>
            <a:r>
              <a:rPr lang="en-US" dirty="0"/>
              <a:t>To practice function calls and some special situations</a:t>
            </a:r>
          </a:p>
          <a:p>
            <a:r>
              <a:rPr lang="en-US" dirty="0"/>
              <a:t>To reinforce the value of modular programming</a:t>
            </a:r>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4</a:t>
            </a:fld>
            <a:endParaRPr lang="en-US" altLang="en-US" dirty="0"/>
          </a:p>
        </p:txBody>
      </p:sp>
    </p:spTree>
    <p:extLst>
      <p:ext uri="{BB962C8B-B14F-4D97-AF65-F5344CB8AC3E}">
        <p14:creationId xmlns:p14="http://schemas.microsoft.com/office/powerpoint/2010/main" val="29650171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2"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3731" name="Rectangle 3"/>
          <p:cNvSpPr>
            <a:spLocks noGrp="1" noChangeArrowheads="1"/>
          </p:cNvSpPr>
          <p:nvPr>
            <p:ph type="body" idx="1"/>
          </p:nvPr>
        </p:nvSpPr>
        <p:spPr/>
        <p:txBody>
          <a:bodyPr/>
          <a:lstStyle/>
          <a:p>
            <a:pPr eaLnBrk="1" hangingPunct="1"/>
            <a:r>
              <a:rPr lang="en-US" altLang="en-US" sz="3400" dirty="0" smtClean="0"/>
              <a:t>This code says, “multiply the value in the 0</a:t>
            </a:r>
            <a:r>
              <a:rPr lang="en-US" altLang="en-US" sz="3400" baseline="30000" dirty="0" smtClean="0"/>
              <a:t>th</a:t>
            </a:r>
            <a:r>
              <a:rPr lang="en-US" altLang="en-US" sz="3400" dirty="0" smtClean="0"/>
              <a:t> position of the list by (1 + rate) and store the result back into the 0</a:t>
            </a:r>
            <a:r>
              <a:rPr lang="en-US" altLang="en-US" sz="3400" baseline="30000" dirty="0" smtClean="0"/>
              <a:t>th</a:t>
            </a:r>
            <a:r>
              <a:rPr lang="en-US" altLang="en-US" sz="3400" dirty="0" smtClean="0"/>
              <a:t> position of the list”</a:t>
            </a:r>
          </a:p>
          <a:p>
            <a:pPr lvl="3"/>
            <a:endParaRPr lang="en-US" altLang="en-US" sz="2200" dirty="0" smtClean="0"/>
          </a:p>
          <a:p>
            <a:pPr eaLnBrk="1" hangingPunct="1"/>
            <a:r>
              <a:rPr lang="en-US" altLang="en-US" sz="3400" dirty="0" smtClean="0"/>
              <a:t>A more general way to do this would be with a loop that goes through positions 0, 1, </a:t>
            </a:r>
            <a:r>
              <a:rPr lang="en-US" altLang="en-US" sz="3400" dirty="0" smtClean="0">
                <a:latin typeface="Times New Roman" panose="02020603050405020304" pitchFamily="18" charset="0"/>
              </a:rPr>
              <a:t>…</a:t>
            </a:r>
            <a:r>
              <a:rPr lang="en-US" altLang="en-US" sz="3400" dirty="0" smtClean="0"/>
              <a:t>, length – 1</a:t>
            </a:r>
          </a:p>
        </p:txBody>
      </p:sp>
    </p:spTree>
    <p:extLst>
      <p:ext uri="{BB962C8B-B14F-4D97-AF65-F5344CB8AC3E}">
        <p14:creationId xmlns:p14="http://schemas.microsoft.com/office/powerpoint/2010/main" val="383221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69637" name="Rectangle 3"/>
          <p:cNvSpPr>
            <a:spLocks noGrp="1" noChangeArrowheads="1"/>
          </p:cNvSpPr>
          <p:nvPr>
            <p:ph type="body" idx="1"/>
          </p:nvPr>
        </p:nvSpPr>
        <p:spPr>
          <a:xfrm>
            <a:off x="457200" y="1969364"/>
            <a:ext cx="8589264" cy="4156799"/>
          </a:xfrm>
        </p:spPr>
        <p:txBody>
          <a:bodyPr/>
          <a:lstStyle/>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addinterest3.py</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Illustrates modification of a mutable parameter (a list)</a:t>
            </a:r>
          </a:p>
          <a:p>
            <a:pPr eaLnBrk="1" hangingPunct="1">
              <a:lnSpc>
                <a:spcPct val="90000"/>
              </a:lnSpc>
              <a:buFont typeface="Wingdings" panose="05000000000000000000" pitchFamily="2" charset="2"/>
              <a:buNone/>
            </a:pPr>
            <a:endParaRPr lang="en-US" altLang="en-US" sz="1800" b="1"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800" b="1" dirty="0" err="1" smtClean="0">
                <a:latin typeface="Courier New" panose="02070309020205020404" pitchFamily="49" charset="0"/>
              </a:rPr>
              <a:t>def</a:t>
            </a:r>
            <a:r>
              <a:rPr lang="en-US" altLang="en-US" sz="1800" b="1" dirty="0" smtClean="0">
                <a:latin typeface="Courier New" panose="02070309020205020404" pitchFamily="49" charset="0"/>
              </a:rPr>
              <a:t> </a:t>
            </a:r>
            <a:r>
              <a:rPr lang="en-US" altLang="en-US" sz="1800" b="1" dirty="0" err="1" smtClean="0">
                <a:latin typeface="Courier New" panose="02070309020205020404" pitchFamily="49" charset="0"/>
              </a:rPr>
              <a:t>addInterest</a:t>
            </a:r>
            <a:r>
              <a:rPr lang="en-US" altLang="en-US" sz="1800" b="1" dirty="0" smtClean="0">
                <a:latin typeface="Courier New" panose="02070309020205020404" pitchFamily="49" charset="0"/>
              </a:rPr>
              <a:t>(balances, rate):</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for </a:t>
            </a:r>
            <a:r>
              <a:rPr lang="en-US" altLang="en-US" sz="1800" b="1" dirty="0" err="1" smtClean="0">
                <a:latin typeface="Courier New" panose="02070309020205020404" pitchFamily="49" charset="0"/>
              </a:rPr>
              <a:t>i</a:t>
            </a:r>
            <a:r>
              <a:rPr lang="en-US" altLang="en-US" sz="1800" b="1" dirty="0" smtClean="0">
                <a:latin typeface="Courier New" panose="02070309020205020404" pitchFamily="49" charset="0"/>
              </a:rPr>
              <a:t> in range(</a:t>
            </a:r>
            <a:r>
              <a:rPr lang="en-US" altLang="en-US" sz="1800" b="1" dirty="0" err="1" smtClean="0">
                <a:latin typeface="Courier New" panose="02070309020205020404" pitchFamily="49" charset="0"/>
              </a:rPr>
              <a:t>len</a:t>
            </a:r>
            <a:r>
              <a:rPr lang="en-US" altLang="en-US" sz="1800" b="1" dirty="0" smtClean="0">
                <a:latin typeface="Courier New" panose="02070309020205020404" pitchFamily="49" charset="0"/>
              </a:rPr>
              <a:t>(balances)):</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balances[</a:t>
            </a:r>
            <a:r>
              <a:rPr lang="en-US" altLang="en-US" sz="1800" b="1" dirty="0" err="1" smtClean="0">
                <a:latin typeface="Courier New" panose="02070309020205020404" pitchFamily="49" charset="0"/>
              </a:rPr>
              <a:t>i</a:t>
            </a:r>
            <a:r>
              <a:rPr lang="en-US" altLang="en-US" sz="1800" b="1" dirty="0" smtClean="0">
                <a:latin typeface="Courier New" panose="02070309020205020404" pitchFamily="49" charset="0"/>
              </a:rPr>
              <a:t>] = balances[</a:t>
            </a:r>
            <a:r>
              <a:rPr lang="en-US" altLang="en-US" sz="1800" b="1" dirty="0" err="1" smtClean="0">
                <a:latin typeface="Courier New" panose="02070309020205020404" pitchFamily="49" charset="0"/>
              </a:rPr>
              <a:t>i</a:t>
            </a:r>
            <a:r>
              <a:rPr lang="en-US" altLang="en-US" sz="1800" b="1" dirty="0" smtClean="0">
                <a:latin typeface="Courier New" panose="02070309020205020404" pitchFamily="49" charset="0"/>
              </a:rPr>
              <a:t>] * (1 + rate)</a:t>
            </a:r>
          </a:p>
          <a:p>
            <a:pPr eaLnBrk="1" hangingPunct="1">
              <a:lnSpc>
                <a:spcPct val="90000"/>
              </a:lnSpc>
              <a:buFont typeface="Wingdings" panose="05000000000000000000" pitchFamily="2" charset="2"/>
              <a:buNone/>
            </a:pPr>
            <a:endParaRPr lang="en-US" altLang="en-US" sz="1800" b="1"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800" b="1" dirty="0" err="1" smtClean="0">
                <a:latin typeface="Courier New" panose="02070309020205020404" pitchFamily="49" charset="0"/>
              </a:rPr>
              <a:t>def</a:t>
            </a:r>
            <a:r>
              <a:rPr lang="en-US" altLang="en-US" sz="1800" b="1" dirty="0" smtClean="0">
                <a:latin typeface="Courier New" panose="02070309020205020404" pitchFamily="49" charset="0"/>
              </a:rPr>
              <a:t> test():</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amounts = [1000, 2200, 800, 360]</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rate = 0.05</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a:t>
            </a:r>
            <a:r>
              <a:rPr lang="en-US" altLang="en-US" sz="1800" b="1" dirty="0" err="1" smtClean="0">
                <a:latin typeface="Courier New" panose="02070309020205020404" pitchFamily="49" charset="0"/>
              </a:rPr>
              <a:t>addInterest</a:t>
            </a:r>
            <a:r>
              <a:rPr lang="en-US" altLang="en-US" sz="1800" b="1" dirty="0" smtClean="0">
                <a:latin typeface="Courier New" panose="02070309020205020404" pitchFamily="49" charset="0"/>
              </a:rPr>
              <a:t>(amounts, rate)</a:t>
            </a: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    print(amounts)</a:t>
            </a:r>
          </a:p>
          <a:p>
            <a:pPr eaLnBrk="1" hangingPunct="1">
              <a:lnSpc>
                <a:spcPct val="90000"/>
              </a:lnSpc>
              <a:buFont typeface="Wingdings" panose="05000000000000000000" pitchFamily="2" charset="2"/>
              <a:buNone/>
            </a:pPr>
            <a:endParaRPr lang="en-US" altLang="en-US" sz="1800" b="1" dirty="0" smtClean="0">
              <a:latin typeface="Courier New" panose="02070309020205020404" pitchFamily="49" charset="0"/>
            </a:endParaRPr>
          </a:p>
          <a:p>
            <a:pPr eaLnBrk="1" hangingPunct="1">
              <a:lnSpc>
                <a:spcPct val="90000"/>
              </a:lnSpc>
              <a:buFont typeface="Wingdings" panose="05000000000000000000" pitchFamily="2" charset="2"/>
              <a:buNone/>
            </a:pPr>
            <a:r>
              <a:rPr lang="en-US" altLang="en-US" sz="1800" b="1" dirty="0" smtClean="0">
                <a:latin typeface="Courier New" panose="02070309020205020404" pitchFamily="49" charset="0"/>
              </a:rPr>
              <a:t>test()</a:t>
            </a:r>
          </a:p>
          <a:p>
            <a:pPr eaLnBrk="1" hangingPunct="1">
              <a:lnSpc>
                <a:spcPct val="90000"/>
              </a:lnSpc>
              <a:buFont typeface="Wingdings" panose="05000000000000000000" pitchFamily="2" charset="2"/>
              <a:buNone/>
            </a:pPr>
            <a:endParaRPr lang="en-US" altLang="en-US" sz="1800" b="1" dirty="0" smtClean="0">
              <a:latin typeface="Courier New" panose="02070309020205020404" pitchFamily="49" charset="0"/>
            </a:endParaRPr>
          </a:p>
        </p:txBody>
      </p:sp>
    </p:spTree>
    <p:extLst>
      <p:ext uri="{BB962C8B-B14F-4D97-AF65-F5344CB8AC3E}">
        <p14:creationId xmlns:p14="http://schemas.microsoft.com/office/powerpoint/2010/main" val="37247916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60"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75779" name="Rectangle 3"/>
          <p:cNvSpPr>
            <a:spLocks noGrp="1" noChangeArrowheads="1"/>
          </p:cNvSpPr>
          <p:nvPr>
            <p:ph type="body" idx="1"/>
          </p:nvPr>
        </p:nvSpPr>
        <p:spPr/>
        <p:txBody>
          <a:bodyPr/>
          <a:lstStyle/>
          <a:p>
            <a:pPr eaLnBrk="1" hangingPunct="1"/>
            <a:r>
              <a:rPr lang="en-US" altLang="en-US" dirty="0" smtClean="0"/>
              <a:t>Remember, our original code had these values:</a:t>
            </a:r>
          </a:p>
          <a:p>
            <a:pPr marL="0" indent="0" eaLnBrk="1" hangingPunct="1">
              <a:buNone/>
            </a:pPr>
            <a:r>
              <a:rPr lang="en-US" altLang="en-US" sz="2400" b="1" dirty="0" smtClean="0">
                <a:latin typeface="Courier New" panose="02070309020205020404" pitchFamily="49" charset="0"/>
              </a:rPr>
              <a:t>		</a:t>
            </a:r>
            <a:r>
              <a:rPr lang="en-US" altLang="en-US" sz="2800" b="1" dirty="0" smtClean="0">
                <a:latin typeface="Courier New" panose="02070309020205020404" pitchFamily="49" charset="0"/>
              </a:rPr>
              <a:t>[1000,   2200,    800,    360]</a:t>
            </a:r>
          </a:p>
          <a:p>
            <a:pPr eaLnBrk="1" hangingPunct="1"/>
            <a:r>
              <a:rPr lang="en-US" altLang="en-US" dirty="0" smtClean="0"/>
              <a:t> The program returns:</a:t>
            </a:r>
          </a:p>
          <a:p>
            <a:pPr marL="0" indent="0" eaLnBrk="1" hangingPunct="1">
              <a:buNone/>
            </a:pPr>
            <a:r>
              <a:rPr lang="en-US" altLang="en-US" sz="2000" b="1" dirty="0">
                <a:latin typeface="Courier New" panose="02070309020205020404" pitchFamily="49" charset="0"/>
              </a:rPr>
              <a:t>	</a:t>
            </a:r>
            <a:r>
              <a:rPr lang="en-US" altLang="en-US" sz="2000" b="1" dirty="0" smtClean="0">
                <a:latin typeface="Courier New" panose="02070309020205020404" pitchFamily="49" charset="0"/>
              </a:rPr>
              <a:t>	</a:t>
            </a:r>
            <a:r>
              <a:rPr lang="en-US" altLang="en-US" sz="2800" b="1" dirty="0" smtClean="0">
                <a:latin typeface="Courier New" panose="02070309020205020404" pitchFamily="49" charset="0"/>
              </a:rPr>
              <a:t>[1050.0, 2310.0,  840.0,  378.0]</a:t>
            </a:r>
          </a:p>
          <a:p>
            <a:pPr eaLnBrk="1" hangingPunct="1"/>
            <a:r>
              <a:rPr lang="en-US" altLang="en-US" dirty="0" smtClean="0"/>
              <a:t>What happened? Python passes parameters by value, but it looks like </a:t>
            </a:r>
            <a:r>
              <a:rPr lang="en-US" altLang="en-US" b="1" dirty="0" smtClean="0">
                <a:latin typeface="Courier New" panose="02070309020205020404" pitchFamily="49" charset="0"/>
              </a:rPr>
              <a:t>amounts</a:t>
            </a:r>
            <a:r>
              <a:rPr lang="en-US" altLang="en-US" dirty="0" smtClean="0"/>
              <a:t> has been changed!</a:t>
            </a:r>
          </a:p>
        </p:txBody>
      </p:sp>
    </p:spTree>
    <p:extLst>
      <p:ext uri="{BB962C8B-B14F-4D97-AF65-F5344CB8AC3E}">
        <p14:creationId xmlns:p14="http://schemas.microsoft.com/office/powerpoint/2010/main" val="413119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77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a:xfrm>
            <a:off x="457200" y="587375"/>
            <a:ext cx="8229600" cy="1143000"/>
          </a:xfrm>
        </p:spPr>
        <p:txBody>
          <a:bodyPr/>
          <a:lstStyle/>
          <a:p>
            <a:pPr eaLnBrk="1" hangingPunct="1"/>
            <a:r>
              <a:rPr lang="en-US" altLang="en-US" dirty="0" smtClean="0"/>
              <a:t>Functions that Modify Parameters</a:t>
            </a:r>
          </a:p>
        </p:txBody>
      </p:sp>
      <p:sp>
        <p:nvSpPr>
          <p:cNvPr id="77827" name="Rectangle 3"/>
          <p:cNvSpPr>
            <a:spLocks noGrp="1" noChangeArrowheads="1"/>
          </p:cNvSpPr>
          <p:nvPr>
            <p:ph type="body" sz="half" idx="1"/>
          </p:nvPr>
        </p:nvSpPr>
        <p:spPr/>
        <p:txBody>
          <a:bodyPr/>
          <a:lstStyle/>
          <a:p>
            <a:pPr eaLnBrk="1" hangingPunct="1"/>
            <a:r>
              <a:rPr lang="en-US" altLang="en-US" dirty="0" smtClean="0"/>
              <a:t>The first two lines of </a:t>
            </a:r>
            <a:r>
              <a:rPr lang="en-US" altLang="en-US" b="1" dirty="0" smtClean="0">
                <a:latin typeface="Courier New" panose="02070309020205020404" pitchFamily="49" charset="0"/>
              </a:rPr>
              <a:t>test</a:t>
            </a:r>
            <a:r>
              <a:rPr lang="en-US" altLang="en-US" dirty="0" smtClean="0"/>
              <a:t> create the variables </a:t>
            </a:r>
            <a:r>
              <a:rPr lang="en-US" altLang="en-US" b="1" dirty="0" smtClean="0">
                <a:latin typeface="Courier New" panose="02070309020205020404" pitchFamily="49" charset="0"/>
              </a:rPr>
              <a:t>amounts</a:t>
            </a:r>
            <a:r>
              <a:rPr lang="en-US" altLang="en-US" dirty="0" smtClean="0">
                <a:latin typeface="Courier New" panose="02070309020205020404" pitchFamily="49" charset="0"/>
              </a:rPr>
              <a:t> </a:t>
            </a:r>
            <a:r>
              <a:rPr lang="en-US" altLang="en-US" dirty="0" smtClean="0"/>
              <a:t>and </a:t>
            </a:r>
            <a:r>
              <a:rPr lang="en-US" altLang="en-US" b="1" dirty="0" smtClean="0">
                <a:latin typeface="Courier New" panose="02070309020205020404" pitchFamily="49" charset="0"/>
              </a:rPr>
              <a:t>rate</a:t>
            </a:r>
            <a:r>
              <a:rPr lang="en-US" altLang="en-US" dirty="0" smtClean="0"/>
              <a:t>.</a:t>
            </a:r>
          </a:p>
        </p:txBody>
      </p:sp>
      <p:sp>
        <p:nvSpPr>
          <p:cNvPr id="71686" name="Rectangle 4"/>
          <p:cNvSpPr>
            <a:spLocks noGrp="1" noChangeArrowheads="1"/>
          </p:cNvSpPr>
          <p:nvPr>
            <p:ph type="body" sz="half" idx="2"/>
          </p:nvPr>
        </p:nvSpPr>
        <p:spPr>
          <a:xfrm>
            <a:off x="609600" y="3694176"/>
            <a:ext cx="7705344" cy="2785555"/>
          </a:xfrm>
        </p:spPr>
        <p:txBody>
          <a:bodyPr/>
          <a:lstStyle/>
          <a:p>
            <a:pPr eaLnBrk="1" hangingPunct="1">
              <a:spcBef>
                <a:spcPts val="0"/>
              </a:spcBef>
              <a:buFont typeface="Wingdings" panose="05000000000000000000" pitchFamily="2" charset="2"/>
              <a:buNone/>
            </a:pPr>
            <a:r>
              <a:rPr lang="en-US" altLang="en-US" sz="2000" b="1" dirty="0" err="1" smtClean="0">
                <a:latin typeface="Courier New" panose="02070309020205020404" pitchFamily="49" charset="0"/>
              </a:rPr>
              <a:t>def</a:t>
            </a:r>
            <a:r>
              <a:rPr lang="en-US" altLang="en-US" sz="2000" b="1" dirty="0" smtClean="0">
                <a:latin typeface="Courier New" panose="02070309020205020404" pitchFamily="49" charset="0"/>
              </a:rPr>
              <a:t> </a:t>
            </a:r>
            <a:r>
              <a:rPr lang="en-US" altLang="en-US" sz="2000" b="1" dirty="0" err="1" smtClean="0">
                <a:latin typeface="Courier New" panose="02070309020205020404" pitchFamily="49" charset="0"/>
              </a:rPr>
              <a:t>addInterest</a:t>
            </a:r>
            <a:r>
              <a:rPr lang="en-US" altLang="en-US" sz="2000" b="1" dirty="0" smtClean="0">
                <a:latin typeface="Courier New" panose="02070309020205020404" pitchFamily="49" charset="0"/>
              </a:rPr>
              <a:t>(balances, rate):</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for </a:t>
            </a:r>
            <a:r>
              <a:rPr lang="en-US" altLang="en-US" sz="2000" b="1" dirty="0" err="1" smtClean="0">
                <a:latin typeface="Courier New" panose="02070309020205020404" pitchFamily="49" charset="0"/>
              </a:rPr>
              <a:t>i</a:t>
            </a:r>
            <a:r>
              <a:rPr lang="en-US" altLang="en-US" sz="2000" b="1" dirty="0" smtClean="0">
                <a:latin typeface="Courier New" panose="02070309020205020404" pitchFamily="49" charset="0"/>
              </a:rPr>
              <a:t> in range(</a:t>
            </a:r>
            <a:r>
              <a:rPr lang="en-US" altLang="en-US" sz="2000" b="1" dirty="0" err="1" smtClean="0">
                <a:latin typeface="Courier New" panose="02070309020205020404" pitchFamily="49" charset="0"/>
              </a:rPr>
              <a:t>len</a:t>
            </a:r>
            <a:r>
              <a:rPr lang="en-US" altLang="en-US" sz="2000" b="1" dirty="0" smtClean="0">
                <a:latin typeface="Courier New" panose="02070309020205020404" pitchFamily="49" charset="0"/>
              </a:rPr>
              <a:t>(balances)):</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balances[</a:t>
            </a:r>
            <a:r>
              <a:rPr lang="en-US" altLang="en-US" sz="2000" b="1" dirty="0" err="1" smtClean="0">
                <a:latin typeface="Courier New" panose="02070309020205020404" pitchFamily="49" charset="0"/>
              </a:rPr>
              <a:t>i</a:t>
            </a:r>
            <a:r>
              <a:rPr lang="en-US" altLang="en-US" sz="2000" b="1" dirty="0" smtClean="0">
                <a:latin typeface="Courier New" panose="02070309020205020404" pitchFamily="49" charset="0"/>
              </a:rPr>
              <a:t>] = balances[</a:t>
            </a:r>
            <a:r>
              <a:rPr lang="en-US" altLang="en-US" sz="2000" b="1" dirty="0" err="1" smtClean="0">
                <a:latin typeface="Courier New" panose="02070309020205020404" pitchFamily="49" charset="0"/>
              </a:rPr>
              <a:t>i</a:t>
            </a:r>
            <a:r>
              <a:rPr lang="en-US" altLang="en-US" sz="2000" b="1" dirty="0" smtClean="0">
                <a:latin typeface="Courier New" panose="02070309020205020404" pitchFamily="49" charset="0"/>
              </a:rPr>
              <a:t>] * (1+rate)</a:t>
            </a:r>
          </a:p>
          <a:p>
            <a:pPr eaLnBrk="1" hangingPunct="1">
              <a:spcBef>
                <a:spcPts val="0"/>
              </a:spcBef>
              <a:buFont typeface="Wingdings" panose="05000000000000000000" pitchFamily="2" charset="2"/>
              <a:buNone/>
            </a:pPr>
            <a:endParaRPr lang="en-US" altLang="en-US" sz="2000" b="1" dirty="0" smtClean="0">
              <a:latin typeface="Courier New" panose="02070309020205020404" pitchFamily="49" charset="0"/>
            </a:endParaRPr>
          </a:p>
          <a:p>
            <a:pPr eaLnBrk="1" hangingPunct="1">
              <a:spcBef>
                <a:spcPts val="0"/>
              </a:spcBef>
              <a:buFont typeface="Wingdings" panose="05000000000000000000" pitchFamily="2" charset="2"/>
              <a:buNone/>
            </a:pPr>
            <a:r>
              <a:rPr lang="en-US" altLang="en-US" sz="2000" b="1" dirty="0" err="1" smtClean="0">
                <a:latin typeface="Courier New" panose="02070309020205020404" pitchFamily="49" charset="0"/>
              </a:rPr>
              <a:t>def</a:t>
            </a:r>
            <a:r>
              <a:rPr lang="en-US" altLang="en-US" sz="2000" b="1" dirty="0" smtClean="0">
                <a:latin typeface="Courier New" panose="02070309020205020404" pitchFamily="49" charset="0"/>
              </a:rPr>
              <a:t> test():</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amounts = [1000, 2200, 800, 360]</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rate = 0.05</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a:t>
            </a:r>
            <a:r>
              <a:rPr lang="en-US" altLang="en-US" sz="2000" b="1" dirty="0" err="1" smtClean="0">
                <a:latin typeface="Courier New" panose="02070309020205020404" pitchFamily="49" charset="0"/>
              </a:rPr>
              <a:t>addInterest</a:t>
            </a:r>
            <a:r>
              <a:rPr lang="en-US" altLang="en-US" sz="2000" b="1" dirty="0" smtClean="0">
                <a:latin typeface="Courier New" panose="02070309020205020404" pitchFamily="49" charset="0"/>
              </a:rPr>
              <a:t>(amounts, 0.05)</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print(amounts)</a:t>
            </a:r>
          </a:p>
        </p:txBody>
      </p:sp>
      <p:sp>
        <p:nvSpPr>
          <p:cNvPr id="5" name="Rectangle 3"/>
          <p:cNvSpPr txBox="1">
            <a:spLocks noChangeArrowheads="1"/>
          </p:cNvSpPr>
          <p:nvPr/>
        </p:nvSpPr>
        <p:spPr bwMode="auto">
          <a:xfrm>
            <a:off x="4648200" y="1584960"/>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1pPr>
            <a:lvl2pPr marL="742950" indent="-285750" algn="l" defTabSz="457200" rtl="0" fontAlgn="base">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2pPr>
            <a:lvl3pPr marL="11430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3pPr>
            <a:lvl4pPr marL="1600200" indent="-228600" algn="l" defTabSz="457200" rtl="0" fontAlgn="base">
              <a:spcBef>
                <a:spcPct val="20000"/>
              </a:spcBef>
              <a:spcAft>
                <a:spcPct val="0"/>
              </a:spcAft>
              <a:buFont typeface="Arial" pitchFamily="34" charset="0"/>
              <a:buChar char="–"/>
              <a:defRPr sz="1800" kern="1200">
                <a:solidFill>
                  <a:schemeClr val="tx1"/>
                </a:solidFill>
                <a:latin typeface="+mn-lt"/>
                <a:ea typeface="ＭＳ Ｐゴシック" pitchFamily="34" charset="-128"/>
                <a:cs typeface="+mn-cs"/>
              </a:defRPr>
            </a:lvl4pPr>
            <a:lvl5pPr marL="2057400" indent="-228600" algn="l" defTabSz="457200" rtl="0" fontAlgn="base">
              <a:spcBef>
                <a:spcPct val="20000"/>
              </a:spcBef>
              <a:spcAft>
                <a:spcPct val="0"/>
              </a:spcAft>
              <a:buFont typeface="Arial" pitchFamily="34" charset="0"/>
              <a:buChar char="»"/>
              <a:defRPr sz="18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en-US" altLang="en-US" dirty="0" smtClean="0"/>
              <a:t>The value of the variable </a:t>
            </a:r>
            <a:r>
              <a:rPr lang="en-US" altLang="en-US" b="1" dirty="0" smtClean="0">
                <a:latin typeface="Courier New" panose="02070309020205020404" pitchFamily="49" charset="0"/>
              </a:rPr>
              <a:t>amounts</a:t>
            </a:r>
            <a:r>
              <a:rPr lang="en-US" altLang="en-US" dirty="0" smtClean="0"/>
              <a:t> is a list object that contains four </a:t>
            </a:r>
            <a:r>
              <a:rPr lang="en-US" altLang="en-US" dirty="0" err="1" smtClean="0"/>
              <a:t>int</a:t>
            </a:r>
            <a:r>
              <a:rPr lang="en-US" altLang="en-US" dirty="0" smtClean="0"/>
              <a:t> values.</a:t>
            </a:r>
          </a:p>
        </p:txBody>
      </p:sp>
    </p:spTree>
    <p:extLst>
      <p:ext uri="{BB962C8B-B14F-4D97-AF65-F5344CB8AC3E}">
        <p14:creationId xmlns:p14="http://schemas.microsoft.com/office/powerpoint/2010/main" val="80376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2"/>
          <p:cNvSpPr>
            <a:spLocks noGrp="1" noChangeArrowheads="1"/>
          </p:cNvSpPr>
          <p:nvPr>
            <p:ph type="title"/>
          </p:nvPr>
        </p:nvSpPr>
        <p:spPr/>
        <p:txBody>
          <a:bodyPr/>
          <a:lstStyle/>
          <a:p>
            <a:pPr eaLnBrk="1" hangingPunct="1"/>
            <a:r>
              <a:rPr lang="en-US" altLang="en-US" smtClean="0"/>
              <a:t>Functions that Modify Parameters</a:t>
            </a:r>
          </a:p>
        </p:txBody>
      </p:sp>
      <p:pic>
        <p:nvPicPr>
          <p:cNvPr id="72709" name="Picture 3" descr="C:\Documents and Settings\Terry\My Documents\Teaching\W04\CS 120\Textbook\Figures\param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900" y="2048172"/>
            <a:ext cx="7714201" cy="4498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83937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2"/>
          <p:cNvSpPr>
            <a:spLocks noGrp="1" noChangeArrowheads="1"/>
          </p:cNvSpPr>
          <p:nvPr>
            <p:ph type="title"/>
          </p:nvPr>
        </p:nvSpPr>
        <p:spPr>
          <a:xfrm>
            <a:off x="533400" y="846162"/>
            <a:ext cx="8229600" cy="1143000"/>
          </a:xfrm>
        </p:spPr>
        <p:txBody>
          <a:bodyPr/>
          <a:lstStyle/>
          <a:p>
            <a:pPr eaLnBrk="1" hangingPunct="1"/>
            <a:r>
              <a:rPr lang="en-US" altLang="en-US" dirty="0" smtClean="0"/>
              <a:t>Functions that Modify Parameters</a:t>
            </a:r>
          </a:p>
        </p:txBody>
      </p:sp>
      <p:sp>
        <p:nvSpPr>
          <p:cNvPr id="73733" name="Rectangle 3"/>
          <p:cNvSpPr>
            <a:spLocks noGrp="1" noChangeArrowheads="1"/>
          </p:cNvSpPr>
          <p:nvPr>
            <p:ph type="body" sz="half" idx="1"/>
          </p:nvPr>
        </p:nvSpPr>
        <p:spPr>
          <a:xfrm>
            <a:off x="457200" y="2009775"/>
            <a:ext cx="7772400" cy="1708785"/>
          </a:xfrm>
        </p:spPr>
        <p:txBody>
          <a:bodyPr/>
          <a:lstStyle/>
          <a:p>
            <a:pPr eaLnBrk="1" hangingPunct="1"/>
            <a:r>
              <a:rPr lang="en-US" altLang="en-US" dirty="0" smtClean="0"/>
              <a:t>Next, </a:t>
            </a:r>
            <a:r>
              <a:rPr lang="en-US" altLang="en-US" b="1" dirty="0" err="1" smtClean="0">
                <a:latin typeface="Courier New" panose="02070309020205020404" pitchFamily="49" charset="0"/>
              </a:rPr>
              <a:t>addInterest</a:t>
            </a:r>
            <a:r>
              <a:rPr lang="en-US" altLang="en-US" dirty="0" smtClean="0"/>
              <a:t> executes. The loop goes through each  index in the range 0, 1, …, length –1 and updates that value in </a:t>
            </a:r>
            <a:r>
              <a:rPr lang="en-US" altLang="en-US" b="1" dirty="0" smtClean="0">
                <a:latin typeface="Courier New" panose="02070309020205020404" pitchFamily="49" charset="0"/>
              </a:rPr>
              <a:t>balances</a:t>
            </a:r>
            <a:r>
              <a:rPr lang="en-US" altLang="en-US" dirty="0" smtClean="0"/>
              <a:t>.</a:t>
            </a:r>
          </a:p>
        </p:txBody>
      </p:sp>
      <p:sp>
        <p:nvSpPr>
          <p:cNvPr id="73734" name="Rectangle 4"/>
          <p:cNvSpPr>
            <a:spLocks noGrp="1" noChangeArrowheads="1"/>
          </p:cNvSpPr>
          <p:nvPr>
            <p:ph type="body" sz="half" idx="2"/>
          </p:nvPr>
        </p:nvSpPr>
        <p:spPr>
          <a:xfrm>
            <a:off x="807720" y="3462527"/>
            <a:ext cx="7299960" cy="2950877"/>
          </a:xfrm>
        </p:spPr>
        <p:txBody>
          <a:bodyPr/>
          <a:lstStyle/>
          <a:p>
            <a:pPr eaLnBrk="1" hangingPunct="1">
              <a:buFont typeface="Wingdings" panose="05000000000000000000" pitchFamily="2" charset="2"/>
              <a:buNone/>
            </a:pPr>
            <a:r>
              <a:rPr lang="en-US" altLang="en-US" sz="1800" b="1" dirty="0" err="1" smtClean="0">
                <a:latin typeface="Courier New" panose="02070309020205020404" pitchFamily="49" charset="0"/>
              </a:rPr>
              <a:t>def</a:t>
            </a:r>
            <a:r>
              <a:rPr lang="en-US" altLang="en-US" sz="1800" b="1" dirty="0" smtClean="0">
                <a:latin typeface="Courier New" panose="02070309020205020404" pitchFamily="49" charset="0"/>
              </a:rPr>
              <a:t> </a:t>
            </a:r>
            <a:r>
              <a:rPr lang="en-US" altLang="en-US" sz="1800" b="1" dirty="0" err="1" smtClean="0">
                <a:latin typeface="Courier New" panose="02070309020205020404" pitchFamily="49" charset="0"/>
              </a:rPr>
              <a:t>addInterest</a:t>
            </a:r>
            <a:r>
              <a:rPr lang="en-US" altLang="en-US" sz="1800" b="1" dirty="0" smtClean="0">
                <a:latin typeface="Courier New" panose="02070309020205020404" pitchFamily="49" charset="0"/>
              </a:rPr>
              <a:t>(balances, rate):</a:t>
            </a:r>
          </a:p>
          <a:p>
            <a:pPr eaLnBrk="1" hangingPunct="1">
              <a:buFont typeface="Wingdings" panose="05000000000000000000" pitchFamily="2" charset="2"/>
              <a:buNone/>
            </a:pPr>
            <a:r>
              <a:rPr lang="en-US" altLang="en-US" sz="1800" b="1" dirty="0" smtClean="0">
                <a:latin typeface="Courier New" panose="02070309020205020404" pitchFamily="49" charset="0"/>
              </a:rPr>
              <a:t>    for </a:t>
            </a:r>
            <a:r>
              <a:rPr lang="en-US" altLang="en-US" sz="1800" b="1" dirty="0" err="1" smtClean="0">
                <a:latin typeface="Courier New" panose="02070309020205020404" pitchFamily="49" charset="0"/>
              </a:rPr>
              <a:t>i</a:t>
            </a:r>
            <a:r>
              <a:rPr lang="en-US" altLang="en-US" sz="1800" b="1" dirty="0" smtClean="0">
                <a:latin typeface="Courier New" panose="02070309020205020404" pitchFamily="49" charset="0"/>
              </a:rPr>
              <a:t> in range(</a:t>
            </a:r>
            <a:r>
              <a:rPr lang="en-US" altLang="en-US" sz="1800" b="1" dirty="0" err="1" smtClean="0">
                <a:latin typeface="Courier New" panose="02070309020205020404" pitchFamily="49" charset="0"/>
              </a:rPr>
              <a:t>len</a:t>
            </a:r>
            <a:r>
              <a:rPr lang="en-US" altLang="en-US" sz="1800" b="1" dirty="0" smtClean="0">
                <a:latin typeface="Courier New" panose="02070309020205020404" pitchFamily="49" charset="0"/>
              </a:rPr>
              <a:t>(balances)):</a:t>
            </a:r>
          </a:p>
          <a:p>
            <a:pPr eaLnBrk="1" hangingPunct="1">
              <a:buFont typeface="Wingdings" panose="05000000000000000000" pitchFamily="2" charset="2"/>
              <a:buNone/>
            </a:pPr>
            <a:r>
              <a:rPr lang="en-US" altLang="en-US" sz="1800" b="1" dirty="0" smtClean="0">
                <a:latin typeface="Courier New" panose="02070309020205020404" pitchFamily="49" charset="0"/>
              </a:rPr>
              <a:t>        balances[</a:t>
            </a:r>
            <a:r>
              <a:rPr lang="en-US" altLang="en-US" sz="1800" b="1" dirty="0" err="1" smtClean="0">
                <a:latin typeface="Courier New" panose="02070309020205020404" pitchFamily="49" charset="0"/>
              </a:rPr>
              <a:t>i</a:t>
            </a:r>
            <a:r>
              <a:rPr lang="en-US" altLang="en-US" sz="1800" b="1" dirty="0" smtClean="0">
                <a:latin typeface="Courier New" panose="02070309020205020404" pitchFamily="49" charset="0"/>
              </a:rPr>
              <a:t>] = balances[</a:t>
            </a:r>
            <a:r>
              <a:rPr lang="en-US" altLang="en-US" sz="1800" b="1" dirty="0" err="1" smtClean="0">
                <a:latin typeface="Courier New" panose="02070309020205020404" pitchFamily="49" charset="0"/>
              </a:rPr>
              <a:t>i</a:t>
            </a:r>
            <a:r>
              <a:rPr lang="en-US" altLang="en-US" sz="1800" b="1" dirty="0" smtClean="0">
                <a:latin typeface="Courier New" panose="02070309020205020404" pitchFamily="49" charset="0"/>
              </a:rPr>
              <a:t>] * (1+rate)</a:t>
            </a:r>
          </a:p>
          <a:p>
            <a:pPr eaLnBrk="1" hangingPunct="1">
              <a:buFont typeface="Wingdings" panose="05000000000000000000" pitchFamily="2" charset="2"/>
              <a:buNone/>
            </a:pPr>
            <a:endParaRPr lang="en-US" altLang="en-US" sz="1800" b="1" dirty="0" smtClean="0">
              <a:latin typeface="Courier New" panose="02070309020205020404" pitchFamily="49" charset="0"/>
            </a:endParaRPr>
          </a:p>
          <a:p>
            <a:pPr eaLnBrk="1" hangingPunct="1">
              <a:buFont typeface="Wingdings" panose="05000000000000000000" pitchFamily="2" charset="2"/>
              <a:buNone/>
            </a:pPr>
            <a:r>
              <a:rPr lang="en-US" altLang="en-US" sz="1800" b="1" dirty="0" err="1" smtClean="0">
                <a:latin typeface="Courier New" panose="02070309020205020404" pitchFamily="49" charset="0"/>
              </a:rPr>
              <a:t>def</a:t>
            </a:r>
            <a:r>
              <a:rPr lang="en-US" altLang="en-US" sz="1800" b="1" dirty="0" smtClean="0">
                <a:latin typeface="Courier New" panose="02070309020205020404" pitchFamily="49" charset="0"/>
              </a:rPr>
              <a:t> test():</a:t>
            </a:r>
          </a:p>
          <a:p>
            <a:pPr eaLnBrk="1" hangingPunct="1">
              <a:buFont typeface="Wingdings" panose="05000000000000000000" pitchFamily="2" charset="2"/>
              <a:buNone/>
            </a:pPr>
            <a:r>
              <a:rPr lang="en-US" altLang="en-US" sz="1800" b="1" dirty="0" smtClean="0">
                <a:latin typeface="Courier New" panose="02070309020205020404" pitchFamily="49" charset="0"/>
              </a:rPr>
              <a:t>    amounts = [1000, 2200, 800, 360]</a:t>
            </a:r>
          </a:p>
          <a:p>
            <a:pPr eaLnBrk="1" hangingPunct="1">
              <a:buFont typeface="Wingdings" panose="05000000000000000000" pitchFamily="2" charset="2"/>
              <a:buNone/>
            </a:pPr>
            <a:r>
              <a:rPr lang="en-US" altLang="en-US" sz="1800" b="1" dirty="0" smtClean="0">
                <a:latin typeface="Courier New" panose="02070309020205020404" pitchFamily="49" charset="0"/>
              </a:rPr>
              <a:t>    rate = 0.05</a:t>
            </a:r>
          </a:p>
          <a:p>
            <a:pPr eaLnBrk="1" hangingPunct="1">
              <a:buFont typeface="Wingdings" panose="05000000000000000000" pitchFamily="2" charset="2"/>
              <a:buNone/>
            </a:pPr>
            <a:r>
              <a:rPr lang="en-US" altLang="en-US" sz="1800" b="1" dirty="0" smtClean="0">
                <a:latin typeface="Courier New" panose="02070309020205020404" pitchFamily="49" charset="0"/>
              </a:rPr>
              <a:t>    </a:t>
            </a:r>
            <a:r>
              <a:rPr lang="en-US" altLang="en-US" sz="1800" b="1" dirty="0" err="1" smtClean="0">
                <a:latin typeface="Courier New" panose="02070309020205020404" pitchFamily="49" charset="0"/>
              </a:rPr>
              <a:t>addInterest</a:t>
            </a:r>
            <a:r>
              <a:rPr lang="en-US" altLang="en-US" sz="1800" b="1" dirty="0" smtClean="0">
                <a:latin typeface="Courier New" panose="02070309020205020404" pitchFamily="49" charset="0"/>
              </a:rPr>
              <a:t>(amounts, 0.05)</a:t>
            </a:r>
          </a:p>
          <a:p>
            <a:pPr eaLnBrk="1" hangingPunct="1">
              <a:buFont typeface="Wingdings" panose="05000000000000000000" pitchFamily="2" charset="2"/>
              <a:buNone/>
            </a:pPr>
            <a:r>
              <a:rPr lang="en-US" altLang="en-US" sz="1800" b="1" dirty="0" smtClean="0">
                <a:latin typeface="Courier New" panose="02070309020205020404" pitchFamily="49" charset="0"/>
              </a:rPr>
              <a:t>    print(amounts)</a:t>
            </a:r>
          </a:p>
        </p:txBody>
      </p:sp>
    </p:spTree>
    <p:extLst>
      <p:ext uri="{BB962C8B-B14F-4D97-AF65-F5344CB8AC3E}">
        <p14:creationId xmlns:p14="http://schemas.microsoft.com/office/powerpoint/2010/main" val="3226743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2"/>
          <p:cNvSpPr>
            <a:spLocks noGrp="1" noChangeArrowheads="1"/>
          </p:cNvSpPr>
          <p:nvPr>
            <p:ph type="title"/>
          </p:nvPr>
        </p:nvSpPr>
        <p:spPr/>
        <p:txBody>
          <a:bodyPr/>
          <a:lstStyle/>
          <a:p>
            <a:pPr eaLnBrk="1" hangingPunct="1"/>
            <a:r>
              <a:rPr lang="en-US" altLang="en-US" smtClean="0"/>
              <a:t>Functions that Modify Parameters</a:t>
            </a:r>
          </a:p>
        </p:txBody>
      </p:sp>
      <p:pic>
        <p:nvPicPr>
          <p:cNvPr id="74757" name="Picture 3" descr="C:\Documents and Settings\Terry\My Documents\Teaching\W04\CS 120\Textbook\Figures\param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956" y="2036064"/>
            <a:ext cx="7432088" cy="4498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72032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80" name="Rectangle 2"/>
          <p:cNvSpPr>
            <a:spLocks noGrp="1" noChangeArrowheads="1"/>
          </p:cNvSpPr>
          <p:nvPr>
            <p:ph type="title"/>
          </p:nvPr>
        </p:nvSpPr>
        <p:spPr>
          <a:xfrm>
            <a:off x="457200" y="722776"/>
            <a:ext cx="8229600" cy="1143000"/>
          </a:xfrm>
        </p:spPr>
        <p:txBody>
          <a:bodyPr/>
          <a:lstStyle/>
          <a:p>
            <a:pPr eaLnBrk="1" hangingPunct="1"/>
            <a:r>
              <a:rPr lang="en-US" altLang="en-US" dirty="0" smtClean="0"/>
              <a:t>Functions that Modify Parameters</a:t>
            </a:r>
          </a:p>
        </p:txBody>
      </p:sp>
      <p:sp>
        <p:nvSpPr>
          <p:cNvPr id="81923" name="Rectangle 3"/>
          <p:cNvSpPr>
            <a:spLocks noGrp="1" noChangeArrowheads="1"/>
          </p:cNvSpPr>
          <p:nvPr>
            <p:ph type="body" sz="half" idx="1"/>
          </p:nvPr>
        </p:nvSpPr>
        <p:spPr>
          <a:xfrm>
            <a:off x="457200" y="1600200"/>
            <a:ext cx="8540496" cy="4525963"/>
          </a:xfrm>
        </p:spPr>
        <p:txBody>
          <a:bodyPr/>
          <a:lstStyle/>
          <a:p>
            <a:pPr eaLnBrk="1" hangingPunct="1">
              <a:lnSpc>
                <a:spcPct val="90000"/>
              </a:lnSpc>
            </a:pPr>
            <a:r>
              <a:rPr lang="en-US" altLang="en-US" sz="2600" dirty="0" smtClean="0"/>
              <a:t>In the diagram the old values are left hanging around to emphasize that the numbers in the boxes have not changed, but the new values were created and assigned into the list.</a:t>
            </a:r>
          </a:p>
          <a:p>
            <a:pPr eaLnBrk="1" hangingPunct="1">
              <a:lnSpc>
                <a:spcPct val="90000"/>
              </a:lnSpc>
            </a:pPr>
            <a:r>
              <a:rPr lang="en-US" altLang="en-US" sz="2600" dirty="0" smtClean="0"/>
              <a:t>The old values will be destroyed during garbage collection.</a:t>
            </a:r>
          </a:p>
        </p:txBody>
      </p:sp>
      <p:sp>
        <p:nvSpPr>
          <p:cNvPr id="75782" name="Rectangle 4"/>
          <p:cNvSpPr>
            <a:spLocks noGrp="1" noChangeArrowheads="1"/>
          </p:cNvSpPr>
          <p:nvPr>
            <p:ph type="body" sz="half" idx="2"/>
          </p:nvPr>
        </p:nvSpPr>
        <p:spPr>
          <a:xfrm>
            <a:off x="819912" y="3706368"/>
            <a:ext cx="7178040" cy="2944051"/>
          </a:xfrm>
        </p:spPr>
        <p:txBody>
          <a:bodyPr/>
          <a:lstStyle/>
          <a:p>
            <a:pPr eaLnBrk="1" hangingPunct="1">
              <a:spcBef>
                <a:spcPts val="0"/>
              </a:spcBef>
              <a:buFont typeface="Wingdings" panose="05000000000000000000" pitchFamily="2" charset="2"/>
              <a:buNone/>
            </a:pPr>
            <a:r>
              <a:rPr lang="en-US" altLang="en-US" sz="2000" b="1" dirty="0" err="1" smtClean="0">
                <a:latin typeface="Courier New" panose="02070309020205020404" pitchFamily="49" charset="0"/>
              </a:rPr>
              <a:t>def</a:t>
            </a:r>
            <a:r>
              <a:rPr lang="en-US" altLang="en-US" sz="2000" b="1" dirty="0" smtClean="0">
                <a:latin typeface="Courier New" panose="02070309020205020404" pitchFamily="49" charset="0"/>
              </a:rPr>
              <a:t> </a:t>
            </a:r>
            <a:r>
              <a:rPr lang="en-US" altLang="en-US" sz="2000" b="1" dirty="0" err="1" smtClean="0">
                <a:latin typeface="Courier New" panose="02070309020205020404" pitchFamily="49" charset="0"/>
              </a:rPr>
              <a:t>addInterest</a:t>
            </a:r>
            <a:r>
              <a:rPr lang="en-US" altLang="en-US" sz="2000" b="1" dirty="0" smtClean="0">
                <a:latin typeface="Courier New" panose="02070309020205020404" pitchFamily="49" charset="0"/>
              </a:rPr>
              <a:t>(balances, rate):</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for </a:t>
            </a:r>
            <a:r>
              <a:rPr lang="en-US" altLang="en-US" sz="2000" b="1" dirty="0" err="1" smtClean="0">
                <a:latin typeface="Courier New" panose="02070309020205020404" pitchFamily="49" charset="0"/>
              </a:rPr>
              <a:t>i</a:t>
            </a:r>
            <a:r>
              <a:rPr lang="en-US" altLang="en-US" sz="2000" b="1" dirty="0" smtClean="0">
                <a:latin typeface="Courier New" panose="02070309020205020404" pitchFamily="49" charset="0"/>
              </a:rPr>
              <a:t> in range(</a:t>
            </a:r>
            <a:r>
              <a:rPr lang="en-US" altLang="en-US" sz="2000" b="1" dirty="0" err="1" smtClean="0">
                <a:latin typeface="Courier New" panose="02070309020205020404" pitchFamily="49" charset="0"/>
              </a:rPr>
              <a:t>len</a:t>
            </a:r>
            <a:r>
              <a:rPr lang="en-US" altLang="en-US" sz="2000" b="1" dirty="0" smtClean="0">
                <a:latin typeface="Courier New" panose="02070309020205020404" pitchFamily="49" charset="0"/>
              </a:rPr>
              <a:t>(balances)):</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balances[</a:t>
            </a:r>
            <a:r>
              <a:rPr lang="en-US" altLang="en-US" sz="2000" b="1" dirty="0" err="1" smtClean="0">
                <a:latin typeface="Courier New" panose="02070309020205020404" pitchFamily="49" charset="0"/>
              </a:rPr>
              <a:t>i</a:t>
            </a:r>
            <a:r>
              <a:rPr lang="en-US" altLang="en-US" sz="2000" b="1" dirty="0" smtClean="0">
                <a:latin typeface="Courier New" panose="02070309020205020404" pitchFamily="49" charset="0"/>
              </a:rPr>
              <a:t>] = balances[</a:t>
            </a:r>
            <a:r>
              <a:rPr lang="en-US" altLang="en-US" sz="2000" b="1" dirty="0" err="1" smtClean="0">
                <a:latin typeface="Courier New" panose="02070309020205020404" pitchFamily="49" charset="0"/>
              </a:rPr>
              <a:t>i</a:t>
            </a:r>
            <a:r>
              <a:rPr lang="en-US" altLang="en-US" sz="2000" b="1" dirty="0" smtClean="0">
                <a:latin typeface="Courier New" panose="02070309020205020404" pitchFamily="49" charset="0"/>
              </a:rPr>
              <a:t>] * (1+rate)</a:t>
            </a:r>
          </a:p>
          <a:p>
            <a:pPr eaLnBrk="1" hangingPunct="1">
              <a:spcBef>
                <a:spcPts val="0"/>
              </a:spcBef>
              <a:buFont typeface="Wingdings" panose="05000000000000000000" pitchFamily="2" charset="2"/>
              <a:buNone/>
            </a:pPr>
            <a:endParaRPr lang="en-US" altLang="en-US" sz="2000" b="1" dirty="0" smtClean="0">
              <a:latin typeface="Courier New" panose="02070309020205020404" pitchFamily="49" charset="0"/>
            </a:endParaRPr>
          </a:p>
          <a:p>
            <a:pPr eaLnBrk="1" hangingPunct="1">
              <a:spcBef>
                <a:spcPts val="0"/>
              </a:spcBef>
              <a:buFont typeface="Wingdings" panose="05000000000000000000" pitchFamily="2" charset="2"/>
              <a:buNone/>
            </a:pPr>
            <a:r>
              <a:rPr lang="en-US" altLang="en-US" sz="2000" b="1" dirty="0" err="1" smtClean="0">
                <a:latin typeface="Courier New" panose="02070309020205020404" pitchFamily="49" charset="0"/>
              </a:rPr>
              <a:t>def</a:t>
            </a:r>
            <a:r>
              <a:rPr lang="en-US" altLang="en-US" sz="2000" b="1" dirty="0" smtClean="0">
                <a:latin typeface="Courier New" panose="02070309020205020404" pitchFamily="49" charset="0"/>
              </a:rPr>
              <a:t> test():</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amounts = [1000, 2200, 800, 360]</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rate = 0.05</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a:t>
            </a:r>
            <a:r>
              <a:rPr lang="en-US" altLang="en-US" sz="2000" b="1" dirty="0" err="1" smtClean="0">
                <a:latin typeface="Courier New" panose="02070309020205020404" pitchFamily="49" charset="0"/>
              </a:rPr>
              <a:t>addInterest</a:t>
            </a:r>
            <a:r>
              <a:rPr lang="en-US" altLang="en-US" sz="2000" b="1" dirty="0" smtClean="0">
                <a:latin typeface="Courier New" panose="02070309020205020404" pitchFamily="49" charset="0"/>
              </a:rPr>
              <a:t>(amounts, 0.05)</a:t>
            </a:r>
          </a:p>
          <a:p>
            <a:pPr eaLnBrk="1" hangingPunct="1">
              <a:spcBef>
                <a:spcPts val="0"/>
              </a:spcBef>
              <a:buFont typeface="Wingdings" panose="05000000000000000000" pitchFamily="2" charset="2"/>
              <a:buNone/>
            </a:pPr>
            <a:r>
              <a:rPr lang="en-US" altLang="en-US" sz="2000" b="1" dirty="0" smtClean="0">
                <a:latin typeface="Courier New" panose="02070309020205020404" pitchFamily="49" charset="0"/>
              </a:rPr>
              <a:t>    print amounts</a:t>
            </a:r>
          </a:p>
        </p:txBody>
      </p:sp>
    </p:spTree>
    <p:extLst>
      <p:ext uri="{BB962C8B-B14F-4D97-AF65-F5344CB8AC3E}">
        <p14:creationId xmlns:p14="http://schemas.microsoft.com/office/powerpoint/2010/main" val="205173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4"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82947" name="Rectangle 3"/>
          <p:cNvSpPr>
            <a:spLocks noGrp="1" noChangeArrowheads="1"/>
          </p:cNvSpPr>
          <p:nvPr>
            <p:ph type="body" idx="1"/>
          </p:nvPr>
        </p:nvSpPr>
        <p:spPr/>
        <p:txBody>
          <a:bodyPr/>
          <a:lstStyle/>
          <a:p>
            <a:pPr eaLnBrk="1" hangingPunct="1"/>
            <a:r>
              <a:rPr lang="en-US" altLang="en-US" dirty="0" smtClean="0"/>
              <a:t>When </a:t>
            </a:r>
            <a:r>
              <a:rPr lang="en-US" altLang="en-US" b="1" dirty="0" err="1" smtClean="0">
                <a:latin typeface="Courier New" panose="02070309020205020404" pitchFamily="49" charset="0"/>
              </a:rPr>
              <a:t>addInterest</a:t>
            </a:r>
            <a:r>
              <a:rPr lang="en-US" altLang="en-US" dirty="0" smtClean="0"/>
              <a:t> terminates, the list stored in </a:t>
            </a:r>
            <a:r>
              <a:rPr lang="en-US" altLang="en-US" b="1" dirty="0" smtClean="0">
                <a:latin typeface="Courier New" panose="02070309020205020404" pitchFamily="49" charset="0"/>
              </a:rPr>
              <a:t>amounts</a:t>
            </a:r>
            <a:r>
              <a:rPr lang="en-US" altLang="en-US" dirty="0" smtClean="0"/>
              <a:t> now contains the new values.</a:t>
            </a:r>
          </a:p>
          <a:p>
            <a:pPr eaLnBrk="1" hangingPunct="1"/>
            <a:r>
              <a:rPr lang="en-US" altLang="en-US" dirty="0" smtClean="0"/>
              <a:t>The variable </a:t>
            </a:r>
            <a:r>
              <a:rPr lang="en-US" altLang="en-US" b="1" dirty="0" smtClean="0">
                <a:latin typeface="Courier New" panose="02070309020205020404" pitchFamily="49" charset="0"/>
              </a:rPr>
              <a:t>amounts</a:t>
            </a:r>
            <a:r>
              <a:rPr lang="en-US" altLang="en-US" dirty="0" smtClean="0"/>
              <a:t> wasn’t changed (it’s still a list), but the state of that list has changed, and this change is visible to the calling program.</a:t>
            </a:r>
          </a:p>
        </p:txBody>
      </p:sp>
    </p:spTree>
    <p:extLst>
      <p:ext uri="{BB962C8B-B14F-4D97-AF65-F5344CB8AC3E}">
        <p14:creationId xmlns:p14="http://schemas.microsoft.com/office/powerpoint/2010/main" val="307071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Function Call Exercise</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50210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Function Review</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469148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Calls</a:t>
            </a:r>
            <a:endParaRPr lang="en-US" dirty="0"/>
          </a:p>
        </p:txBody>
      </p:sp>
      <p:sp>
        <p:nvSpPr>
          <p:cNvPr id="3" name="Content Placeholder 2"/>
          <p:cNvSpPr>
            <a:spLocks noGrp="1"/>
          </p:cNvSpPr>
          <p:nvPr>
            <p:ph idx="1"/>
          </p:nvPr>
        </p:nvSpPr>
        <p:spPr/>
        <p:txBody>
          <a:bodyPr/>
          <a:lstStyle/>
          <a:p>
            <a:r>
              <a:rPr lang="en-US" dirty="0" smtClean="0"/>
              <a:t>As we have previously discussed, function calls pass actual parameters to a function definition</a:t>
            </a:r>
          </a:p>
          <a:p>
            <a:endParaRPr lang="en-US" dirty="0" smtClean="0"/>
          </a:p>
          <a:p>
            <a:r>
              <a:rPr lang="en-US" dirty="0" smtClean="0"/>
              <a:t>The question is: what are valid actual parameters in Python?</a:t>
            </a:r>
            <a:endParaRPr lang="en-US" dirty="0"/>
          </a:p>
        </p:txBody>
      </p:sp>
    </p:spTree>
    <p:extLst>
      <p:ext uri="{BB962C8B-B14F-4D97-AF65-F5344CB8AC3E}">
        <p14:creationId xmlns:p14="http://schemas.microsoft.com/office/powerpoint/2010/main" val="1286445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or Invalid Function Calls</a:t>
            </a:r>
            <a:endParaRPr lang="en-US" dirty="0"/>
          </a:p>
        </p:txBody>
      </p:sp>
      <p:sp>
        <p:nvSpPr>
          <p:cNvPr id="3" name="Content Placeholder 2"/>
          <p:cNvSpPr>
            <a:spLocks noGrp="1"/>
          </p:cNvSpPr>
          <p:nvPr>
            <p:ph idx="1"/>
          </p:nvPr>
        </p:nvSpPr>
        <p:spPr>
          <a:xfrm>
            <a:off x="457200" y="1969364"/>
            <a:ext cx="8229600" cy="2231161"/>
          </a:xfrm>
        </p:spPr>
        <p:txBody>
          <a:bodyPr/>
          <a:lstStyle/>
          <a:p>
            <a:pPr marL="514350" indent="-514350">
              <a:buFont typeface="+mj-lt"/>
              <a:buAutoNum type="arabicPeriod"/>
            </a:pPr>
            <a:r>
              <a:rPr lang="en-US" sz="2800" dirty="0" smtClean="0"/>
              <a:t>name = backwards(name)</a:t>
            </a:r>
          </a:p>
          <a:p>
            <a:pPr marL="514350" indent="-514350">
              <a:buFont typeface="+mj-lt"/>
              <a:buAutoNum type="arabicPeriod"/>
            </a:pPr>
            <a:r>
              <a:rPr lang="en-US" sz="2800" dirty="0" err="1" smtClean="0"/>
              <a:t>intAge</a:t>
            </a:r>
            <a:r>
              <a:rPr lang="en-US" sz="2800" dirty="0" smtClean="0"/>
              <a:t> = 3calc(</a:t>
            </a:r>
            <a:r>
              <a:rPr lang="en-US" sz="2800" dirty="0" err="1" smtClean="0"/>
              <a:t>dob</a:t>
            </a:r>
            <a:r>
              <a:rPr lang="en-US" sz="2800" dirty="0" smtClean="0"/>
              <a:t>)</a:t>
            </a:r>
          </a:p>
          <a:p>
            <a:pPr marL="514350" indent="-514350">
              <a:buFont typeface="+mj-lt"/>
              <a:buAutoNum type="arabicPeriod"/>
            </a:pPr>
            <a:r>
              <a:rPr lang="en-US" sz="2800" dirty="0" err="1" smtClean="0"/>
              <a:t>totalPay</a:t>
            </a:r>
            <a:r>
              <a:rPr lang="en-US" sz="2800" dirty="0" smtClean="0"/>
              <a:t> = </a:t>
            </a:r>
            <a:r>
              <a:rPr lang="en-US" sz="2800" dirty="0" err="1" smtClean="0"/>
              <a:t>totalCalc</a:t>
            </a:r>
            <a:r>
              <a:rPr lang="en-US" sz="2800" dirty="0" smtClean="0"/>
              <a:t>(rate, hours))</a:t>
            </a:r>
          </a:p>
          <a:p>
            <a:pPr marL="514350" indent="-514350">
              <a:buFont typeface="+mj-lt"/>
              <a:buAutoNum type="arabicPeriod"/>
            </a:pPr>
            <a:r>
              <a:rPr lang="en-US" sz="2800" dirty="0" err="1" smtClean="0"/>
              <a:t>maxNum</a:t>
            </a:r>
            <a:r>
              <a:rPr lang="en-US" sz="2800" dirty="0" smtClean="0"/>
              <a:t> = </a:t>
            </a:r>
            <a:r>
              <a:rPr lang="en-US" sz="2800" dirty="0" err="1" smtClean="0"/>
              <a:t>avgScore</a:t>
            </a:r>
            <a:r>
              <a:rPr lang="en-US" sz="2800" dirty="0" smtClean="0"/>
              <a:t>(</a:t>
            </a:r>
            <a:r>
              <a:rPr lang="en-US" sz="2800" dirty="0" err="1" smtClean="0"/>
              <a:t>listOfScores</a:t>
            </a:r>
            <a:r>
              <a:rPr lang="en-US" sz="2800" dirty="0" smtClean="0"/>
              <a:t>, </a:t>
            </a:r>
            <a:r>
              <a:rPr lang="en-US" sz="2800" dirty="0" err="1" smtClean="0"/>
              <a:t>len</a:t>
            </a:r>
            <a:r>
              <a:rPr lang="en-US" sz="2800" dirty="0" smtClean="0"/>
              <a:t>(</a:t>
            </a:r>
            <a:r>
              <a:rPr lang="en-US" sz="2800" dirty="0" err="1" smtClean="0"/>
              <a:t>listOfScores</a:t>
            </a:r>
            <a:r>
              <a:rPr lang="en-US" sz="2800" dirty="0" smtClean="0"/>
              <a:t>)) </a:t>
            </a:r>
          </a:p>
          <a:p>
            <a:pPr marL="0" indent="0">
              <a:buNone/>
            </a:pPr>
            <a:endParaRPr lang="en-US" sz="2800" dirty="0"/>
          </a:p>
        </p:txBody>
      </p:sp>
      <p:sp>
        <p:nvSpPr>
          <p:cNvPr id="4" name="Content Placeholder 2"/>
          <p:cNvSpPr txBox="1">
            <a:spLocks/>
          </p:cNvSpPr>
          <p:nvPr/>
        </p:nvSpPr>
        <p:spPr bwMode="auto">
          <a:xfrm>
            <a:off x="457200" y="4200525"/>
            <a:ext cx="8229600" cy="223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ＭＳ Ｐゴシック" pitchFamily="34"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ＭＳ Ｐゴシック" pitchFamily="34"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ＭＳ Ｐゴシック" pitchFamily="34"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ＭＳ Ｐゴシック"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n-US" sz="2800" dirty="0" smtClean="0">
                <a:solidFill>
                  <a:srgbClr val="FF0000"/>
                </a:solidFill>
              </a:rPr>
              <a:t>Yes</a:t>
            </a:r>
          </a:p>
          <a:p>
            <a:pPr marL="514350" indent="-514350">
              <a:buFont typeface="+mj-lt"/>
              <a:buAutoNum type="arabicPeriod"/>
            </a:pPr>
            <a:r>
              <a:rPr lang="en-US" sz="2800" dirty="0" smtClean="0">
                <a:solidFill>
                  <a:srgbClr val="FF0000"/>
                </a:solidFill>
              </a:rPr>
              <a:t>No, invalid function name</a:t>
            </a:r>
          </a:p>
          <a:p>
            <a:pPr marL="514350" indent="-514350">
              <a:buFont typeface="+mj-lt"/>
              <a:buAutoNum type="arabicPeriod"/>
            </a:pPr>
            <a:r>
              <a:rPr lang="en-US" sz="2800" dirty="0" smtClean="0">
                <a:solidFill>
                  <a:srgbClr val="FF0000"/>
                </a:solidFill>
              </a:rPr>
              <a:t>No, extra </a:t>
            </a:r>
            <a:r>
              <a:rPr lang="en-US" sz="2800" dirty="0" err="1" smtClean="0">
                <a:solidFill>
                  <a:srgbClr val="FF0000"/>
                </a:solidFill>
              </a:rPr>
              <a:t>parens</a:t>
            </a:r>
            <a:endParaRPr lang="en-US" sz="2800" dirty="0" smtClean="0">
              <a:solidFill>
                <a:srgbClr val="FF0000"/>
              </a:solidFill>
            </a:endParaRPr>
          </a:p>
          <a:p>
            <a:pPr marL="514350" indent="-514350">
              <a:buFont typeface="+mj-lt"/>
              <a:buAutoNum type="arabicPeriod"/>
            </a:pPr>
            <a:r>
              <a:rPr lang="en-US" sz="2800" dirty="0" smtClean="0">
                <a:solidFill>
                  <a:srgbClr val="FF0000"/>
                </a:solidFill>
              </a:rPr>
              <a:t>Yes, we can make function calls as an actual parameter.</a:t>
            </a:r>
            <a:endParaRPr lang="en-US" sz="2800" dirty="0">
              <a:solidFill>
                <a:srgbClr val="FF0000"/>
              </a:solidFill>
            </a:endParaRPr>
          </a:p>
        </p:txBody>
      </p:sp>
    </p:spTree>
    <p:extLst>
      <p:ext uri="{BB962C8B-B14F-4D97-AF65-F5344CB8AC3E}">
        <p14:creationId xmlns:p14="http://schemas.microsoft.com/office/powerpoint/2010/main" val="220692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Scope and Parameters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030085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Mutable and Immutable</a:t>
            </a:r>
            <a:endParaRPr lang="en-US" dirty="0"/>
          </a:p>
        </p:txBody>
      </p:sp>
      <p:sp>
        <p:nvSpPr>
          <p:cNvPr id="3" name="Content Placeholder 2"/>
          <p:cNvSpPr>
            <a:spLocks noGrp="1"/>
          </p:cNvSpPr>
          <p:nvPr>
            <p:ph idx="1"/>
          </p:nvPr>
        </p:nvSpPr>
        <p:spPr/>
        <p:txBody>
          <a:bodyPr/>
          <a:lstStyle/>
          <a:p>
            <a:r>
              <a:rPr lang="en-US" dirty="0" smtClean="0"/>
              <a:t>In python, certain structures cannot change once they are created and they are called </a:t>
            </a:r>
            <a:r>
              <a:rPr lang="en-US" i="1" dirty="0" smtClean="0"/>
              <a:t>immutable</a:t>
            </a:r>
            <a:r>
              <a:rPr lang="en-US" dirty="0" smtClean="0"/>
              <a:t>.</a:t>
            </a:r>
          </a:p>
          <a:p>
            <a:pPr lvl="1"/>
            <a:r>
              <a:rPr lang="en-US" dirty="0" smtClean="0"/>
              <a:t>They include integers, strings, and tuples</a:t>
            </a:r>
          </a:p>
          <a:p>
            <a:r>
              <a:rPr lang="en-US" dirty="0" smtClean="0"/>
              <a:t>Other structures can be changed after they are created and they are called </a:t>
            </a:r>
            <a:r>
              <a:rPr lang="en-US" i="1" dirty="0" smtClean="0"/>
              <a:t>mutable</a:t>
            </a:r>
            <a:endParaRPr lang="en-US" dirty="0" smtClean="0"/>
          </a:p>
          <a:p>
            <a:pPr lvl="1"/>
            <a:r>
              <a:rPr lang="en-US" dirty="0" smtClean="0"/>
              <a:t>They include lists, </a:t>
            </a:r>
            <a:r>
              <a:rPr lang="en-US" dirty="0" err="1" smtClean="0"/>
              <a:t>dicts</a:t>
            </a:r>
            <a:r>
              <a:rPr lang="en-US" dirty="0" smtClean="0"/>
              <a:t>, and user-defined lists</a:t>
            </a:r>
          </a:p>
        </p:txBody>
      </p:sp>
    </p:spTree>
    <p:extLst>
      <p:ext uri="{BB962C8B-B14F-4D97-AF65-F5344CB8AC3E}">
        <p14:creationId xmlns:p14="http://schemas.microsoft.com/office/powerpoint/2010/main" val="118533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in Functions</a:t>
            </a:r>
            <a:endParaRPr lang="en-US" dirty="0"/>
          </a:p>
        </p:txBody>
      </p:sp>
      <p:sp>
        <p:nvSpPr>
          <p:cNvPr id="4" name="TextBox 3"/>
          <p:cNvSpPr txBox="1"/>
          <p:nvPr/>
        </p:nvSpPr>
        <p:spPr>
          <a:xfrm>
            <a:off x="2678010" y="2190750"/>
            <a:ext cx="4452630" cy="646331"/>
          </a:xfrm>
          <a:prstGeom prst="rect">
            <a:avLst/>
          </a:prstGeom>
          <a:noFill/>
        </p:spPr>
        <p:txBody>
          <a:bodyPr wrap="none" rtlCol="0">
            <a:spAutoFit/>
          </a:bodyPr>
          <a:lstStyle/>
          <a:p>
            <a:pPr algn="ctr"/>
            <a:r>
              <a:rPr lang="en-US" dirty="0" smtClean="0"/>
              <a:t>when a function is called, formal parameter B</a:t>
            </a:r>
          </a:p>
          <a:p>
            <a:pPr algn="ctr"/>
            <a:r>
              <a:rPr lang="en-US" dirty="0" smtClean="0"/>
              <a:t>is assigned the actual parameter A</a:t>
            </a:r>
            <a:endParaRPr lang="en-US" dirty="0"/>
          </a:p>
        </p:txBody>
      </p:sp>
      <p:sp>
        <p:nvSpPr>
          <p:cNvPr id="5" name="TextBox 4"/>
          <p:cNvSpPr txBox="1"/>
          <p:nvPr/>
        </p:nvSpPr>
        <p:spPr>
          <a:xfrm>
            <a:off x="2635294" y="3066023"/>
            <a:ext cx="1816011" cy="646331"/>
          </a:xfrm>
          <a:prstGeom prst="rect">
            <a:avLst/>
          </a:prstGeom>
          <a:noFill/>
        </p:spPr>
        <p:txBody>
          <a:bodyPr wrap="none" rtlCol="0">
            <a:spAutoFit/>
          </a:bodyPr>
          <a:lstStyle/>
          <a:p>
            <a:pPr algn="ctr"/>
            <a:r>
              <a:rPr lang="en-US" dirty="0" smtClean="0"/>
              <a:t>A is immutable</a:t>
            </a:r>
          </a:p>
          <a:p>
            <a:pPr algn="ctr"/>
            <a:r>
              <a:rPr lang="en-US" dirty="0" smtClean="0"/>
              <a:t>(</a:t>
            </a:r>
            <a:r>
              <a:rPr lang="en-US" dirty="0" err="1" smtClean="0"/>
              <a:t>int</a:t>
            </a:r>
            <a:r>
              <a:rPr lang="en-US" dirty="0" smtClean="0"/>
              <a:t>, string, tuple)</a:t>
            </a:r>
            <a:endParaRPr lang="en-US" dirty="0"/>
          </a:p>
        </p:txBody>
      </p:sp>
      <p:sp>
        <p:nvSpPr>
          <p:cNvPr id="6" name="TextBox 5"/>
          <p:cNvSpPr txBox="1"/>
          <p:nvPr/>
        </p:nvSpPr>
        <p:spPr>
          <a:xfrm>
            <a:off x="0" y="6600051"/>
            <a:ext cx="5806526" cy="276999"/>
          </a:xfrm>
          <a:prstGeom prst="rect">
            <a:avLst/>
          </a:prstGeom>
          <a:noFill/>
        </p:spPr>
        <p:txBody>
          <a:bodyPr wrap="none" rtlCol="0">
            <a:spAutoFit/>
          </a:bodyPr>
          <a:lstStyle/>
          <a:p>
            <a:r>
              <a:rPr lang="en-US" sz="1200" dirty="0"/>
              <a:t>From: http://stackoverflow.com/questions/986006/how-do-i-pass-a-variable-by-reference</a:t>
            </a:r>
          </a:p>
        </p:txBody>
      </p:sp>
      <p:sp>
        <p:nvSpPr>
          <p:cNvPr id="7" name="TextBox 6"/>
          <p:cNvSpPr txBox="1"/>
          <p:nvPr/>
        </p:nvSpPr>
        <p:spPr>
          <a:xfrm>
            <a:off x="5688487" y="3134409"/>
            <a:ext cx="2796151" cy="646331"/>
          </a:xfrm>
          <a:prstGeom prst="rect">
            <a:avLst/>
          </a:prstGeom>
          <a:noFill/>
        </p:spPr>
        <p:txBody>
          <a:bodyPr wrap="none" rtlCol="0">
            <a:spAutoFit/>
          </a:bodyPr>
          <a:lstStyle/>
          <a:p>
            <a:pPr algn="ctr"/>
            <a:r>
              <a:rPr lang="en-US" dirty="0" smtClean="0"/>
              <a:t>A is mutable</a:t>
            </a:r>
          </a:p>
          <a:p>
            <a:pPr algn="ctr"/>
            <a:r>
              <a:rPr lang="en-US" dirty="0" smtClean="0"/>
              <a:t>(lists, </a:t>
            </a:r>
            <a:r>
              <a:rPr lang="en-US" dirty="0" err="1" smtClean="0"/>
              <a:t>dicts</a:t>
            </a:r>
            <a:r>
              <a:rPr lang="en-US" dirty="0" smtClean="0"/>
              <a:t>, or user-defined)</a:t>
            </a:r>
            <a:endParaRPr lang="en-US" dirty="0"/>
          </a:p>
        </p:txBody>
      </p:sp>
      <p:sp>
        <p:nvSpPr>
          <p:cNvPr id="8" name="TextBox 7"/>
          <p:cNvSpPr txBox="1"/>
          <p:nvPr/>
        </p:nvSpPr>
        <p:spPr>
          <a:xfrm>
            <a:off x="2289962" y="4265057"/>
            <a:ext cx="1803378" cy="646331"/>
          </a:xfrm>
          <a:prstGeom prst="rect">
            <a:avLst/>
          </a:prstGeom>
          <a:noFill/>
        </p:spPr>
        <p:txBody>
          <a:bodyPr wrap="none" rtlCol="0">
            <a:spAutoFit/>
          </a:bodyPr>
          <a:lstStyle/>
          <a:p>
            <a:pPr algn="ctr"/>
            <a:r>
              <a:rPr lang="en-US" dirty="0" smtClean="0"/>
              <a:t>A </a:t>
            </a:r>
            <a:r>
              <a:rPr lang="en-US" b="1" dirty="0" smtClean="0"/>
              <a:t>doesn’t change</a:t>
            </a:r>
          </a:p>
          <a:p>
            <a:pPr algn="ctr"/>
            <a:r>
              <a:rPr lang="en-US" dirty="0" smtClean="0"/>
              <a:t>If B changes</a:t>
            </a:r>
            <a:endParaRPr lang="en-US" dirty="0"/>
          </a:p>
        </p:txBody>
      </p:sp>
      <p:sp>
        <p:nvSpPr>
          <p:cNvPr id="9" name="TextBox 8"/>
          <p:cNvSpPr txBox="1"/>
          <p:nvPr/>
        </p:nvSpPr>
        <p:spPr>
          <a:xfrm>
            <a:off x="4824694" y="4270891"/>
            <a:ext cx="1604916" cy="923330"/>
          </a:xfrm>
          <a:prstGeom prst="rect">
            <a:avLst/>
          </a:prstGeom>
          <a:noFill/>
        </p:spPr>
        <p:txBody>
          <a:bodyPr wrap="square" rtlCol="0">
            <a:spAutoFit/>
          </a:bodyPr>
          <a:lstStyle/>
          <a:p>
            <a:pPr algn="ctr"/>
            <a:r>
              <a:rPr lang="en-US" dirty="0" smtClean="0"/>
              <a:t>B is assigned to something else (B = “Hello”)</a:t>
            </a:r>
            <a:endParaRPr lang="en-US" dirty="0"/>
          </a:p>
        </p:txBody>
      </p:sp>
      <p:sp>
        <p:nvSpPr>
          <p:cNvPr id="10" name="TextBox 9"/>
          <p:cNvSpPr txBox="1"/>
          <p:nvPr/>
        </p:nvSpPr>
        <p:spPr>
          <a:xfrm>
            <a:off x="7424784" y="4375666"/>
            <a:ext cx="1604916" cy="923330"/>
          </a:xfrm>
          <a:prstGeom prst="rect">
            <a:avLst/>
          </a:prstGeom>
          <a:noFill/>
        </p:spPr>
        <p:txBody>
          <a:bodyPr wrap="square" rtlCol="0">
            <a:spAutoFit/>
          </a:bodyPr>
          <a:lstStyle/>
          <a:p>
            <a:pPr algn="ctr"/>
            <a:r>
              <a:rPr lang="en-US" dirty="0" smtClean="0"/>
              <a:t>B is modified in-place (</a:t>
            </a:r>
            <a:r>
              <a:rPr lang="en-US" dirty="0" err="1" smtClean="0"/>
              <a:t>B.append</a:t>
            </a:r>
            <a:r>
              <a:rPr lang="en-US" dirty="0" smtClean="0"/>
              <a:t>(2))</a:t>
            </a:r>
            <a:endParaRPr lang="en-US" dirty="0"/>
          </a:p>
        </p:txBody>
      </p:sp>
      <p:sp>
        <p:nvSpPr>
          <p:cNvPr id="11" name="TextBox 10"/>
          <p:cNvSpPr txBox="1"/>
          <p:nvPr/>
        </p:nvSpPr>
        <p:spPr>
          <a:xfrm>
            <a:off x="4337061" y="5718006"/>
            <a:ext cx="1803378" cy="646331"/>
          </a:xfrm>
          <a:prstGeom prst="rect">
            <a:avLst/>
          </a:prstGeom>
          <a:noFill/>
        </p:spPr>
        <p:txBody>
          <a:bodyPr wrap="none" rtlCol="0">
            <a:spAutoFit/>
          </a:bodyPr>
          <a:lstStyle/>
          <a:p>
            <a:pPr algn="ctr"/>
            <a:r>
              <a:rPr lang="en-US" dirty="0" smtClean="0"/>
              <a:t>A </a:t>
            </a:r>
            <a:r>
              <a:rPr lang="en-US" b="1" dirty="0" smtClean="0"/>
              <a:t>doesn’t change</a:t>
            </a:r>
          </a:p>
          <a:p>
            <a:pPr algn="ctr"/>
            <a:r>
              <a:rPr lang="en-US" dirty="0" smtClean="0"/>
              <a:t>If B changes</a:t>
            </a:r>
            <a:endParaRPr lang="en-US" dirty="0"/>
          </a:p>
        </p:txBody>
      </p:sp>
      <p:sp>
        <p:nvSpPr>
          <p:cNvPr id="12" name="TextBox 11"/>
          <p:cNvSpPr txBox="1"/>
          <p:nvPr/>
        </p:nvSpPr>
        <p:spPr>
          <a:xfrm>
            <a:off x="7586163" y="5718006"/>
            <a:ext cx="1308050" cy="646331"/>
          </a:xfrm>
          <a:prstGeom prst="rect">
            <a:avLst/>
          </a:prstGeom>
          <a:noFill/>
        </p:spPr>
        <p:txBody>
          <a:bodyPr wrap="none" rtlCol="0">
            <a:spAutoFit/>
          </a:bodyPr>
          <a:lstStyle/>
          <a:p>
            <a:pPr algn="ctr"/>
            <a:r>
              <a:rPr lang="en-US" dirty="0" smtClean="0"/>
              <a:t>A </a:t>
            </a:r>
            <a:r>
              <a:rPr lang="en-US" b="1" dirty="0" smtClean="0"/>
              <a:t>changes</a:t>
            </a:r>
          </a:p>
          <a:p>
            <a:pPr algn="ctr"/>
            <a:r>
              <a:rPr lang="en-US" dirty="0" smtClean="0"/>
              <a:t>If B changes</a:t>
            </a:r>
            <a:endParaRPr lang="en-US" dirty="0"/>
          </a:p>
        </p:txBody>
      </p:sp>
      <p:cxnSp>
        <p:nvCxnSpPr>
          <p:cNvPr id="14" name="Straight Arrow Connector 13"/>
          <p:cNvCxnSpPr/>
          <p:nvPr/>
        </p:nvCxnSpPr>
        <p:spPr>
          <a:xfrm flipH="1">
            <a:off x="3696760" y="2760539"/>
            <a:ext cx="430696" cy="3054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5540864" y="2760539"/>
            <a:ext cx="459886" cy="3738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H="1">
            <a:off x="5688487" y="3846731"/>
            <a:ext cx="267741" cy="4241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7984034" y="3846731"/>
            <a:ext cx="151358" cy="4241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8135392" y="5284321"/>
            <a:ext cx="151358" cy="4241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5238750" y="5194221"/>
            <a:ext cx="133350" cy="45410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a:off x="3191651" y="3712354"/>
            <a:ext cx="130449" cy="40244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102785" y="2188086"/>
            <a:ext cx="2532509" cy="1754326"/>
          </a:xfrm>
          <a:prstGeom prst="rect">
            <a:avLst/>
          </a:prstGeom>
          <a:solidFill>
            <a:schemeClr val="bg2"/>
          </a:solidFill>
          <a:ln>
            <a:solidFill>
              <a:schemeClr val="tx1"/>
            </a:solidFill>
          </a:ln>
        </p:spPr>
        <p:txBody>
          <a:bodyPr wrap="square" rtlCol="0">
            <a:spAutoFit/>
          </a:bodyPr>
          <a:lstStyle/>
          <a:p>
            <a:pPr algn="ctr"/>
            <a:r>
              <a:rPr lang="en-US" dirty="0" smtClean="0">
                <a:cs typeface="Courier New" panose="02070309020205020404" pitchFamily="49" charset="0"/>
              </a:rPr>
              <a:t>Pretend we call a function.</a:t>
            </a:r>
          </a:p>
          <a:p>
            <a:pPr algn="ctr"/>
            <a:r>
              <a:rPr lang="en-US" dirty="0" smtClean="0">
                <a:cs typeface="Courier New" panose="02070309020205020404" pitchFamily="49" charset="0"/>
              </a:rPr>
              <a:t>Depending on what type of data structure we are using, the data may permanently change</a:t>
            </a:r>
            <a:endParaRPr lang="en-US" dirty="0">
              <a:cs typeface="Courier New" panose="02070309020205020404" pitchFamily="49" charset="0"/>
            </a:endParaRPr>
          </a:p>
        </p:txBody>
      </p:sp>
    </p:spTree>
    <p:extLst>
      <p:ext uri="{BB962C8B-B14F-4D97-AF65-F5344CB8AC3E}">
        <p14:creationId xmlns:p14="http://schemas.microsoft.com/office/powerpoint/2010/main" val="341328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27" grpId="0" animBg="1"/>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8" name="Rectangle 2"/>
          <p:cNvSpPr>
            <a:spLocks noGrp="1" noChangeArrowheads="1"/>
          </p:cNvSpPr>
          <p:nvPr>
            <p:ph type="title"/>
          </p:nvPr>
        </p:nvSpPr>
        <p:spPr/>
        <p:txBody>
          <a:bodyPr/>
          <a:lstStyle/>
          <a:p>
            <a:pPr eaLnBrk="1" hangingPunct="1"/>
            <a:r>
              <a:rPr lang="en-US" altLang="en-US" smtClean="0"/>
              <a:t>Functions that Modify Parameters</a:t>
            </a:r>
          </a:p>
        </p:txBody>
      </p:sp>
      <p:sp>
        <p:nvSpPr>
          <p:cNvPr id="83971" name="Rectangle 3"/>
          <p:cNvSpPr>
            <a:spLocks noGrp="1" noChangeArrowheads="1"/>
          </p:cNvSpPr>
          <p:nvPr>
            <p:ph type="body" idx="1"/>
          </p:nvPr>
        </p:nvSpPr>
        <p:spPr/>
        <p:txBody>
          <a:bodyPr/>
          <a:lstStyle/>
          <a:p>
            <a:pPr eaLnBrk="1" hangingPunct="1"/>
            <a:r>
              <a:rPr lang="en-US" altLang="en-US" dirty="0" smtClean="0"/>
              <a:t>Compared to other programming language such as C++, C, and Java, Python appears to always pass parameters </a:t>
            </a:r>
            <a:r>
              <a:rPr lang="en-US" altLang="en-US" i="1" dirty="0" smtClean="0"/>
              <a:t>by value</a:t>
            </a:r>
            <a:endParaRPr lang="en-US" altLang="en-US" dirty="0" smtClean="0"/>
          </a:p>
          <a:p>
            <a:pPr lvl="3"/>
            <a:endParaRPr lang="en-US" altLang="en-US" dirty="0" smtClean="0"/>
          </a:p>
          <a:p>
            <a:pPr eaLnBrk="1" hangingPunct="1"/>
            <a:r>
              <a:rPr lang="en-US" altLang="en-US" dirty="0" smtClean="0"/>
              <a:t>However, as previously stated, mutable structures (lists, </a:t>
            </a:r>
            <a:r>
              <a:rPr lang="en-US" altLang="en-US" dirty="0" err="1" smtClean="0"/>
              <a:t>dicts</a:t>
            </a:r>
            <a:r>
              <a:rPr lang="en-US" altLang="en-US" dirty="0" smtClean="0"/>
              <a:t>, or user-defined) changes to the state of the object </a:t>
            </a:r>
            <a:r>
              <a:rPr lang="en-US" altLang="en-US" i="1" dirty="0" smtClean="0"/>
              <a:t>will</a:t>
            </a:r>
            <a:r>
              <a:rPr lang="en-US" altLang="en-US" dirty="0" smtClean="0"/>
              <a:t> be visible to the calling program</a:t>
            </a:r>
          </a:p>
        </p:txBody>
      </p:sp>
    </p:spTree>
    <p:extLst>
      <p:ext uri="{BB962C8B-B14F-4D97-AF65-F5344CB8AC3E}">
        <p14:creationId xmlns:p14="http://schemas.microsoft.com/office/powerpoint/2010/main" val="322129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Modularity</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355999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2" name="Rectangle 2"/>
          <p:cNvSpPr>
            <a:spLocks noGrp="1" noChangeArrowheads="1"/>
          </p:cNvSpPr>
          <p:nvPr>
            <p:ph type="title"/>
          </p:nvPr>
        </p:nvSpPr>
        <p:spPr/>
        <p:txBody>
          <a:bodyPr/>
          <a:lstStyle/>
          <a:p>
            <a:pPr eaLnBrk="1" hangingPunct="1"/>
            <a:r>
              <a:rPr lang="en-US" altLang="en-US" smtClean="0"/>
              <a:t>Functions and Program Structure</a:t>
            </a:r>
          </a:p>
        </p:txBody>
      </p:sp>
      <p:sp>
        <p:nvSpPr>
          <p:cNvPr id="84995" name="Rectangle 3"/>
          <p:cNvSpPr>
            <a:spLocks noGrp="1" noChangeArrowheads="1"/>
          </p:cNvSpPr>
          <p:nvPr>
            <p:ph type="body" idx="1"/>
          </p:nvPr>
        </p:nvSpPr>
        <p:spPr/>
        <p:txBody>
          <a:bodyPr/>
          <a:lstStyle/>
          <a:p>
            <a:pPr eaLnBrk="1" hangingPunct="1"/>
            <a:r>
              <a:rPr lang="en-US" altLang="en-US" dirty="0" smtClean="0"/>
              <a:t>So far, functions have been used as a mechanism for reducing code duplication.</a:t>
            </a:r>
          </a:p>
          <a:p>
            <a:pPr eaLnBrk="1" hangingPunct="1"/>
            <a:r>
              <a:rPr lang="en-US" altLang="en-US" dirty="0" smtClean="0"/>
              <a:t>Another reason to use functions is to make your programs more </a:t>
            </a:r>
            <a:r>
              <a:rPr lang="en-US" altLang="en-US" i="1" dirty="0" smtClean="0"/>
              <a:t>modular</a:t>
            </a:r>
            <a:r>
              <a:rPr lang="en-US" altLang="en-US" dirty="0" smtClean="0"/>
              <a:t>.</a:t>
            </a:r>
          </a:p>
          <a:p>
            <a:pPr eaLnBrk="1" hangingPunct="1"/>
            <a:r>
              <a:rPr lang="en-US" altLang="en-US" dirty="0" smtClean="0"/>
              <a:t>As the algorithms you design get increasingly complex, it gets more and more difficult to make sense out of the programs.</a:t>
            </a:r>
          </a:p>
        </p:txBody>
      </p:sp>
    </p:spTree>
    <p:extLst>
      <p:ext uri="{BB962C8B-B14F-4D97-AF65-F5344CB8AC3E}">
        <p14:creationId xmlns:p14="http://schemas.microsoft.com/office/powerpoint/2010/main" val="118200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6" name="Rectangle 2"/>
          <p:cNvSpPr>
            <a:spLocks noGrp="1" noChangeArrowheads="1"/>
          </p:cNvSpPr>
          <p:nvPr>
            <p:ph type="title"/>
          </p:nvPr>
        </p:nvSpPr>
        <p:spPr/>
        <p:txBody>
          <a:bodyPr/>
          <a:lstStyle/>
          <a:p>
            <a:pPr eaLnBrk="1" hangingPunct="1"/>
            <a:r>
              <a:rPr lang="en-US" altLang="en-US" smtClean="0"/>
              <a:t>Functions and Program Structure</a:t>
            </a:r>
          </a:p>
        </p:txBody>
      </p:sp>
      <p:sp>
        <p:nvSpPr>
          <p:cNvPr id="86019" name="Rectangle 3"/>
          <p:cNvSpPr>
            <a:spLocks noGrp="1" noChangeArrowheads="1"/>
          </p:cNvSpPr>
          <p:nvPr>
            <p:ph type="body" idx="1"/>
          </p:nvPr>
        </p:nvSpPr>
        <p:spPr/>
        <p:txBody>
          <a:bodyPr/>
          <a:lstStyle/>
          <a:p>
            <a:pPr eaLnBrk="1" hangingPunct="1"/>
            <a:r>
              <a:rPr lang="en-US" altLang="en-US" dirty="0" smtClean="0"/>
              <a:t>One way to deal with this complexity is to break an algorithm down into smaller subprograms, each of which makes sense on its own.</a:t>
            </a:r>
          </a:p>
        </p:txBody>
      </p:sp>
    </p:spTree>
    <p:extLst>
      <p:ext uri="{BB962C8B-B14F-4D97-AF65-F5344CB8AC3E}">
        <p14:creationId xmlns:p14="http://schemas.microsoft.com/office/powerpoint/2010/main" val="321625957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Any Other Questions?</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24736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Vocabulary</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6</a:t>
            </a:fld>
            <a:endParaRPr lang="en-US" altLang="en-US"/>
          </a:p>
        </p:txBody>
      </p:sp>
      <p:sp>
        <p:nvSpPr>
          <p:cNvPr id="5" name="TextBox 4"/>
          <p:cNvSpPr txBox="1"/>
          <p:nvPr/>
        </p:nvSpPr>
        <p:spPr>
          <a:xfrm>
            <a:off x="816864" y="3004572"/>
            <a:ext cx="7510272" cy="2677656"/>
          </a:xfrm>
          <a:prstGeom prst="rect">
            <a:avLst/>
          </a:prstGeom>
          <a:noFill/>
        </p:spPr>
        <p:txBody>
          <a:bodyPr wrap="square" rtlCol="0">
            <a:spAutoFit/>
          </a:bodyPr>
          <a:lstStyle/>
          <a:p>
            <a:r>
              <a:rPr lang="en-US" sz="2800" b="1" dirty="0" err="1" smtClean="0">
                <a:latin typeface="Courier New" panose="02070309020205020404" pitchFamily="49" charset="0"/>
                <a:cs typeface="Courier New" panose="02070309020205020404" pitchFamily="49" charset="0"/>
              </a:rPr>
              <a:t>def</a:t>
            </a:r>
            <a:r>
              <a:rPr lang="en-US" sz="2800" b="1" dirty="0" smtClean="0">
                <a:latin typeface="Courier New" panose="02070309020205020404" pitchFamily="49" charset="0"/>
                <a:cs typeface="Courier New" panose="02070309020205020404" pitchFamily="49" charset="0"/>
              </a:rPr>
              <a:t> </a:t>
            </a:r>
            <a:r>
              <a:rPr lang="en-US" sz="2800" b="1" dirty="0" err="1" smtClean="0">
                <a:latin typeface="Courier New" panose="02070309020205020404" pitchFamily="49" charset="0"/>
                <a:cs typeface="Courier New" panose="02070309020205020404" pitchFamily="49" charset="0"/>
              </a:rPr>
              <a:t>myFunc</a:t>
            </a:r>
            <a:r>
              <a:rPr lang="en-US" sz="2800" b="1" dirty="0" smtClean="0">
                <a:latin typeface="Courier New" panose="02070309020205020404" pitchFamily="49" charset="0"/>
                <a:cs typeface="Courier New" panose="02070309020205020404" pitchFamily="49" charset="0"/>
              </a:rPr>
              <a:t>(year, name)</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   # inside statements</a:t>
            </a:r>
          </a:p>
          <a:p>
            <a:endParaRPr lang="en-US" sz="2800" b="1" dirty="0">
              <a:latin typeface="Courier New" panose="02070309020205020404" pitchFamily="49" charset="0"/>
              <a:cs typeface="Courier New" panose="02070309020205020404" pitchFamily="49" charset="0"/>
            </a:endParaRPr>
          </a:p>
          <a:p>
            <a:r>
              <a:rPr lang="en-US" sz="2800" b="1" dirty="0" err="1" smtClean="0">
                <a:latin typeface="Courier New" panose="02070309020205020404" pitchFamily="49" charset="0"/>
                <a:cs typeface="Courier New" panose="02070309020205020404" pitchFamily="49" charset="0"/>
              </a:rPr>
              <a:t>def</a:t>
            </a:r>
            <a:r>
              <a:rPr lang="en-US" sz="2800" b="1" dirty="0" smtClean="0">
                <a:latin typeface="Courier New" panose="02070309020205020404" pitchFamily="49" charset="0"/>
                <a:cs typeface="Courier New" panose="02070309020205020404" pitchFamily="49" charset="0"/>
              </a:rPr>
              <a:t> main():</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   </a:t>
            </a:r>
            <a:r>
              <a:rPr lang="en-US" sz="2800" b="1" dirty="0" err="1" smtClean="0">
                <a:latin typeface="Courier New" panose="02070309020205020404" pitchFamily="49" charset="0"/>
                <a:cs typeface="Courier New" panose="02070309020205020404" pitchFamily="49" charset="0"/>
              </a:rPr>
              <a:t>myFunc</a:t>
            </a:r>
            <a:r>
              <a:rPr lang="en-US" sz="2800" b="1" dirty="0" smtClean="0">
                <a:latin typeface="Courier New" panose="02070309020205020404" pitchFamily="49" charset="0"/>
                <a:cs typeface="Courier New" panose="02070309020205020404" pitchFamily="49" charset="0"/>
              </a:rPr>
              <a:t>(2015, "Xavier")</a:t>
            </a:r>
          </a:p>
          <a:p>
            <a:r>
              <a:rPr lang="en-US" sz="2800" b="1" dirty="0" smtClean="0">
                <a:latin typeface="Courier New" panose="02070309020205020404" pitchFamily="49" charset="0"/>
                <a:cs typeface="Courier New" panose="02070309020205020404" pitchFamily="49" charset="0"/>
              </a:rPr>
              <a:t>main()</a:t>
            </a:r>
            <a:endParaRPr lang="en-US" sz="2800" b="1" dirty="0">
              <a:latin typeface="Courier New" panose="02070309020205020404" pitchFamily="49" charset="0"/>
              <a:cs typeface="Courier New" panose="02070309020205020404" pitchFamily="49" charset="0"/>
            </a:endParaRPr>
          </a:p>
        </p:txBody>
      </p:sp>
      <p:sp>
        <p:nvSpPr>
          <p:cNvPr id="6" name="TextBox 5"/>
          <p:cNvSpPr txBox="1"/>
          <p:nvPr/>
        </p:nvSpPr>
        <p:spPr>
          <a:xfrm>
            <a:off x="324719" y="2002887"/>
            <a:ext cx="251601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function ________</a:t>
            </a:r>
            <a:endParaRPr lang="en-US" sz="2400" dirty="0">
              <a:latin typeface="+mj-lt"/>
              <a:cs typeface="Courier New" panose="02070309020205020404" pitchFamily="49" charset="0"/>
            </a:endParaRPr>
          </a:p>
        </p:txBody>
      </p:sp>
      <p:cxnSp>
        <p:nvCxnSpPr>
          <p:cNvPr id="7" name="Straight Arrow Connector 6"/>
          <p:cNvCxnSpPr/>
          <p:nvPr/>
        </p:nvCxnSpPr>
        <p:spPr>
          <a:xfrm>
            <a:off x="1402739" y="2445380"/>
            <a:ext cx="767437" cy="651388"/>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224401" y="2309409"/>
            <a:ext cx="251601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_____ _________</a:t>
            </a:r>
            <a:endParaRPr lang="en-US" sz="2400" dirty="0">
              <a:latin typeface="+mj-lt"/>
              <a:cs typeface="Courier New" panose="02070309020205020404" pitchFamily="49" charset="0"/>
            </a:endParaRPr>
          </a:p>
        </p:txBody>
      </p:sp>
      <p:sp>
        <p:nvSpPr>
          <p:cNvPr id="11" name="Right Brace 10"/>
          <p:cNvSpPr/>
          <p:nvPr/>
        </p:nvSpPr>
        <p:spPr>
          <a:xfrm rot="5400000" flipH="1">
            <a:off x="4090430" y="1892853"/>
            <a:ext cx="395829" cy="2152269"/>
          </a:xfrm>
          <a:prstGeom prst="rightBrace">
            <a:avLst>
              <a:gd name="adj1" fmla="val 30185"/>
              <a:gd name="adj2" fmla="val 50000"/>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665327" y="5500442"/>
            <a:ext cx="251601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_____ _________</a:t>
            </a:r>
            <a:endParaRPr lang="en-US" sz="2400" dirty="0">
              <a:latin typeface="+mj-lt"/>
              <a:cs typeface="Courier New" panose="02070309020205020404" pitchFamily="49" charset="0"/>
            </a:endParaRPr>
          </a:p>
        </p:txBody>
      </p:sp>
      <p:sp>
        <p:nvSpPr>
          <p:cNvPr id="13" name="Right Brace 12"/>
          <p:cNvSpPr/>
          <p:nvPr/>
        </p:nvSpPr>
        <p:spPr>
          <a:xfrm rot="16200000" flipH="1">
            <a:off x="4504958" y="3824056"/>
            <a:ext cx="395829" cy="2956943"/>
          </a:xfrm>
          <a:prstGeom prst="rightBrace">
            <a:avLst>
              <a:gd name="adj1" fmla="val 30185"/>
              <a:gd name="adj2" fmla="val 50000"/>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236209" y="2908585"/>
            <a:ext cx="209092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function _____</a:t>
            </a:r>
            <a:endParaRPr lang="en-US" sz="2400" dirty="0">
              <a:latin typeface="+mj-lt"/>
              <a:cs typeface="Courier New" panose="02070309020205020404" pitchFamily="49" charset="0"/>
            </a:endParaRPr>
          </a:p>
        </p:txBody>
      </p:sp>
      <p:cxnSp>
        <p:nvCxnSpPr>
          <p:cNvPr id="15" name="Straight Arrow Connector 14"/>
          <p:cNvCxnSpPr/>
          <p:nvPr/>
        </p:nvCxnSpPr>
        <p:spPr>
          <a:xfrm flipH="1">
            <a:off x="5852160" y="3351078"/>
            <a:ext cx="1462068" cy="325694"/>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973824" y="4149143"/>
            <a:ext cx="1889761"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function ___</a:t>
            </a:r>
            <a:endParaRPr lang="en-US" sz="2400" dirty="0">
              <a:latin typeface="+mj-lt"/>
              <a:cs typeface="Courier New" panose="02070309020205020404" pitchFamily="49" charset="0"/>
            </a:endParaRPr>
          </a:p>
        </p:txBody>
      </p:sp>
      <p:cxnSp>
        <p:nvCxnSpPr>
          <p:cNvPr id="18" name="Straight Arrow Connector 17"/>
          <p:cNvCxnSpPr/>
          <p:nvPr/>
        </p:nvCxnSpPr>
        <p:spPr>
          <a:xfrm flipH="1">
            <a:off x="6388609" y="4591636"/>
            <a:ext cx="1462068" cy="325694"/>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445715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457199" y="1969364"/>
            <a:ext cx="8577073" cy="4156799"/>
          </a:xfrm>
        </p:spPr>
        <p:txBody>
          <a:bodyPr/>
          <a:lstStyle/>
          <a:p>
            <a:r>
              <a:rPr lang="en-US" dirty="0" smtClean="0"/>
              <a:t>We’ll go over the exam in class </a:t>
            </a:r>
            <a:br>
              <a:rPr lang="en-US" dirty="0" smtClean="0"/>
            </a:br>
            <a:r>
              <a:rPr lang="en-US" dirty="0" smtClean="0"/>
              <a:t>on </a:t>
            </a:r>
            <a:r>
              <a:rPr lang="en-US" dirty="0"/>
              <a:t>October 28th and 29th</a:t>
            </a:r>
          </a:p>
          <a:p>
            <a:pPr lvl="3"/>
            <a:endParaRPr lang="en-US" dirty="0"/>
          </a:p>
          <a:p>
            <a:r>
              <a:rPr lang="en-US" dirty="0"/>
              <a:t>Homework 6 is out</a:t>
            </a:r>
          </a:p>
          <a:p>
            <a:pPr lvl="1"/>
            <a:r>
              <a:rPr lang="en-US" sz="3200" dirty="0"/>
              <a:t>Due by </a:t>
            </a:r>
            <a:r>
              <a:rPr lang="en-US" sz="3200" dirty="0" smtClean="0"/>
              <a:t>Thursday </a:t>
            </a:r>
            <a:r>
              <a:rPr lang="en-US" sz="3200" dirty="0"/>
              <a:t>(Oct 22nd) at 8:59:59 PM</a:t>
            </a:r>
          </a:p>
          <a:p>
            <a:pPr lvl="3"/>
            <a:endParaRPr lang="en-US" dirty="0"/>
          </a:p>
          <a:p>
            <a:r>
              <a:rPr lang="en-US" dirty="0" smtClean="0"/>
              <a:t>Homework 7 will be out Oct 22nd</a:t>
            </a:r>
          </a:p>
          <a:p>
            <a:r>
              <a:rPr lang="en-US" dirty="0" smtClean="0"/>
              <a:t>Project </a:t>
            </a:r>
            <a:r>
              <a:rPr lang="en-US" dirty="0"/>
              <a:t>1 will be out Oct 29th</a:t>
            </a:r>
          </a:p>
          <a:p>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60</a:t>
            </a:fld>
            <a:endParaRPr lang="en-US" altLang="en-US"/>
          </a:p>
        </p:txBody>
      </p:sp>
    </p:spTree>
    <p:extLst>
      <p:ext uri="{BB962C8B-B14F-4D97-AF65-F5344CB8AC3E}">
        <p14:creationId xmlns:p14="http://schemas.microsoft.com/office/powerpoint/2010/main" val="3032183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Vocabulary</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7</a:t>
            </a:fld>
            <a:endParaRPr lang="en-US" altLang="en-US"/>
          </a:p>
        </p:txBody>
      </p:sp>
      <p:sp>
        <p:nvSpPr>
          <p:cNvPr id="5" name="TextBox 4"/>
          <p:cNvSpPr txBox="1"/>
          <p:nvPr/>
        </p:nvSpPr>
        <p:spPr>
          <a:xfrm>
            <a:off x="816864" y="3004572"/>
            <a:ext cx="7510272" cy="2677656"/>
          </a:xfrm>
          <a:prstGeom prst="rect">
            <a:avLst/>
          </a:prstGeom>
          <a:noFill/>
        </p:spPr>
        <p:txBody>
          <a:bodyPr wrap="square" rtlCol="0">
            <a:spAutoFit/>
          </a:bodyPr>
          <a:lstStyle/>
          <a:p>
            <a:r>
              <a:rPr lang="en-US" sz="2800" b="1" dirty="0" err="1" smtClean="0">
                <a:latin typeface="Courier New" panose="02070309020205020404" pitchFamily="49" charset="0"/>
                <a:cs typeface="Courier New" panose="02070309020205020404" pitchFamily="49" charset="0"/>
              </a:rPr>
              <a:t>def</a:t>
            </a:r>
            <a:r>
              <a:rPr lang="en-US" sz="2800" b="1" dirty="0" smtClean="0">
                <a:latin typeface="Courier New" panose="02070309020205020404" pitchFamily="49" charset="0"/>
                <a:cs typeface="Courier New" panose="02070309020205020404" pitchFamily="49" charset="0"/>
              </a:rPr>
              <a:t> </a:t>
            </a:r>
            <a:r>
              <a:rPr lang="en-US" sz="2800" b="1" dirty="0" err="1" smtClean="0">
                <a:latin typeface="Courier New" panose="02070309020205020404" pitchFamily="49" charset="0"/>
                <a:cs typeface="Courier New" panose="02070309020205020404" pitchFamily="49" charset="0"/>
              </a:rPr>
              <a:t>myFunc</a:t>
            </a:r>
            <a:r>
              <a:rPr lang="en-US" sz="2800" b="1" dirty="0" smtClean="0">
                <a:latin typeface="Courier New" panose="02070309020205020404" pitchFamily="49" charset="0"/>
                <a:cs typeface="Courier New" panose="02070309020205020404" pitchFamily="49" charset="0"/>
              </a:rPr>
              <a:t>(year, name)</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   # inside statements</a:t>
            </a:r>
          </a:p>
          <a:p>
            <a:endParaRPr lang="en-US" sz="2800" b="1" dirty="0">
              <a:latin typeface="Courier New" panose="02070309020205020404" pitchFamily="49" charset="0"/>
              <a:cs typeface="Courier New" panose="02070309020205020404" pitchFamily="49" charset="0"/>
            </a:endParaRPr>
          </a:p>
          <a:p>
            <a:r>
              <a:rPr lang="en-US" sz="2800" b="1" dirty="0" err="1" smtClean="0">
                <a:latin typeface="Courier New" panose="02070309020205020404" pitchFamily="49" charset="0"/>
                <a:cs typeface="Courier New" panose="02070309020205020404" pitchFamily="49" charset="0"/>
              </a:rPr>
              <a:t>def</a:t>
            </a:r>
            <a:r>
              <a:rPr lang="en-US" sz="2800" b="1" dirty="0" smtClean="0">
                <a:latin typeface="Courier New" panose="02070309020205020404" pitchFamily="49" charset="0"/>
                <a:cs typeface="Courier New" panose="02070309020205020404" pitchFamily="49" charset="0"/>
              </a:rPr>
              <a:t> main():</a:t>
            </a:r>
          </a:p>
          <a:p>
            <a:r>
              <a:rPr lang="en-US" sz="2800" b="1" dirty="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   </a:t>
            </a:r>
            <a:r>
              <a:rPr lang="en-US" sz="2800" b="1" dirty="0" err="1" smtClean="0">
                <a:latin typeface="Courier New" panose="02070309020205020404" pitchFamily="49" charset="0"/>
                <a:cs typeface="Courier New" panose="02070309020205020404" pitchFamily="49" charset="0"/>
              </a:rPr>
              <a:t>myFunc</a:t>
            </a:r>
            <a:r>
              <a:rPr lang="en-US" sz="2800" b="1" dirty="0" smtClean="0">
                <a:latin typeface="Courier New" panose="02070309020205020404" pitchFamily="49" charset="0"/>
                <a:cs typeface="Courier New" panose="02070309020205020404" pitchFamily="49" charset="0"/>
              </a:rPr>
              <a:t>(2015, "Xavier")</a:t>
            </a:r>
          </a:p>
          <a:p>
            <a:r>
              <a:rPr lang="en-US" sz="2800" b="1" dirty="0" smtClean="0">
                <a:latin typeface="Courier New" panose="02070309020205020404" pitchFamily="49" charset="0"/>
                <a:cs typeface="Courier New" panose="02070309020205020404" pitchFamily="49" charset="0"/>
              </a:rPr>
              <a:t>main()</a:t>
            </a:r>
            <a:endParaRPr lang="en-US" sz="2800" b="1" dirty="0">
              <a:latin typeface="Courier New" panose="02070309020205020404" pitchFamily="49" charset="0"/>
              <a:cs typeface="Courier New" panose="02070309020205020404" pitchFamily="49" charset="0"/>
            </a:endParaRPr>
          </a:p>
        </p:txBody>
      </p:sp>
      <p:sp>
        <p:nvSpPr>
          <p:cNvPr id="6" name="TextBox 5"/>
          <p:cNvSpPr txBox="1"/>
          <p:nvPr/>
        </p:nvSpPr>
        <p:spPr>
          <a:xfrm>
            <a:off x="324719" y="2002887"/>
            <a:ext cx="251601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function definition</a:t>
            </a:r>
            <a:endParaRPr lang="en-US" sz="2400" dirty="0">
              <a:latin typeface="+mj-lt"/>
              <a:cs typeface="Courier New" panose="02070309020205020404" pitchFamily="49" charset="0"/>
            </a:endParaRPr>
          </a:p>
        </p:txBody>
      </p:sp>
      <p:cxnSp>
        <p:nvCxnSpPr>
          <p:cNvPr id="7" name="Straight Arrow Connector 6"/>
          <p:cNvCxnSpPr/>
          <p:nvPr/>
        </p:nvCxnSpPr>
        <p:spPr>
          <a:xfrm>
            <a:off x="1402739" y="2445380"/>
            <a:ext cx="767437" cy="651388"/>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224401" y="2309409"/>
            <a:ext cx="251601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formal parameters</a:t>
            </a:r>
            <a:endParaRPr lang="en-US" sz="2400" dirty="0">
              <a:latin typeface="+mj-lt"/>
              <a:cs typeface="Courier New" panose="02070309020205020404" pitchFamily="49" charset="0"/>
            </a:endParaRPr>
          </a:p>
        </p:txBody>
      </p:sp>
      <p:sp>
        <p:nvSpPr>
          <p:cNvPr id="11" name="Right Brace 10"/>
          <p:cNvSpPr/>
          <p:nvPr/>
        </p:nvSpPr>
        <p:spPr>
          <a:xfrm rot="5400000" flipH="1">
            <a:off x="4090430" y="1892853"/>
            <a:ext cx="395829" cy="2152269"/>
          </a:xfrm>
          <a:prstGeom prst="rightBrace">
            <a:avLst>
              <a:gd name="adj1" fmla="val 30185"/>
              <a:gd name="adj2" fmla="val 50000"/>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665327" y="5500442"/>
            <a:ext cx="251601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actual parameters</a:t>
            </a:r>
            <a:endParaRPr lang="en-US" sz="2400" dirty="0">
              <a:latin typeface="+mj-lt"/>
              <a:cs typeface="Courier New" panose="02070309020205020404" pitchFamily="49" charset="0"/>
            </a:endParaRPr>
          </a:p>
        </p:txBody>
      </p:sp>
      <p:sp>
        <p:nvSpPr>
          <p:cNvPr id="13" name="Right Brace 12"/>
          <p:cNvSpPr/>
          <p:nvPr/>
        </p:nvSpPr>
        <p:spPr>
          <a:xfrm rot="16200000" flipH="1">
            <a:off x="4504958" y="3824056"/>
            <a:ext cx="395829" cy="2956943"/>
          </a:xfrm>
          <a:prstGeom prst="rightBrace">
            <a:avLst>
              <a:gd name="adj1" fmla="val 30185"/>
              <a:gd name="adj2" fmla="val 50000"/>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236209" y="2908585"/>
            <a:ext cx="2090927"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function body</a:t>
            </a:r>
            <a:endParaRPr lang="en-US" sz="2400" dirty="0">
              <a:latin typeface="+mj-lt"/>
              <a:cs typeface="Courier New" panose="02070309020205020404" pitchFamily="49" charset="0"/>
            </a:endParaRPr>
          </a:p>
        </p:txBody>
      </p:sp>
      <p:cxnSp>
        <p:nvCxnSpPr>
          <p:cNvPr id="15" name="Straight Arrow Connector 14"/>
          <p:cNvCxnSpPr/>
          <p:nvPr/>
        </p:nvCxnSpPr>
        <p:spPr>
          <a:xfrm flipH="1">
            <a:off x="5852160" y="3351078"/>
            <a:ext cx="1462068" cy="325694"/>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973824" y="4149143"/>
            <a:ext cx="1889761" cy="461665"/>
          </a:xfrm>
          <a:prstGeom prst="rect">
            <a:avLst/>
          </a:prstGeom>
          <a:solidFill>
            <a:schemeClr val="bg2"/>
          </a:solidFill>
          <a:ln>
            <a:solidFill>
              <a:schemeClr val="tx1"/>
            </a:solidFill>
          </a:ln>
        </p:spPr>
        <p:txBody>
          <a:bodyPr wrap="square" rtlCol="0">
            <a:spAutoFit/>
          </a:bodyPr>
          <a:lstStyle/>
          <a:p>
            <a:pPr algn="ctr"/>
            <a:r>
              <a:rPr lang="en-US" sz="2400" dirty="0" smtClean="0">
                <a:latin typeface="+mj-lt"/>
                <a:cs typeface="Courier New" panose="02070309020205020404" pitchFamily="49" charset="0"/>
              </a:rPr>
              <a:t>function call</a:t>
            </a:r>
            <a:endParaRPr lang="en-US" sz="2400" dirty="0">
              <a:latin typeface="+mj-lt"/>
              <a:cs typeface="Courier New" panose="02070309020205020404" pitchFamily="49" charset="0"/>
            </a:endParaRPr>
          </a:p>
        </p:txBody>
      </p:sp>
      <p:cxnSp>
        <p:nvCxnSpPr>
          <p:cNvPr id="18" name="Straight Arrow Connector 17"/>
          <p:cNvCxnSpPr/>
          <p:nvPr/>
        </p:nvCxnSpPr>
        <p:spPr>
          <a:xfrm flipH="1">
            <a:off x="6388609" y="4591636"/>
            <a:ext cx="1462068" cy="325694"/>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09535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Code Trace</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8</a:t>
            </a:fld>
            <a:endParaRPr lang="en-US" altLang="en-US"/>
          </a:p>
        </p:txBody>
      </p:sp>
      <p:sp>
        <p:nvSpPr>
          <p:cNvPr id="5" name="TextBox 4"/>
          <p:cNvSpPr txBox="1"/>
          <p:nvPr/>
        </p:nvSpPr>
        <p:spPr>
          <a:xfrm>
            <a:off x="313367" y="1955388"/>
            <a:ext cx="2557849" cy="1077218"/>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main():</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sing("Fred")</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print()</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sing("Lucy")</a:t>
            </a:r>
          </a:p>
        </p:txBody>
      </p:sp>
      <p:sp>
        <p:nvSpPr>
          <p:cNvPr id="6" name="TextBox 5"/>
          <p:cNvSpPr txBox="1"/>
          <p:nvPr/>
        </p:nvSpPr>
        <p:spPr>
          <a:xfrm>
            <a:off x="391440" y="3934831"/>
            <a:ext cx="4055570" cy="1323439"/>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sing(person):</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happy()</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print("Happy </a:t>
            </a:r>
            <a:r>
              <a:rPr lang="en-US" sz="1600" b="1" dirty="0" err="1" smtClean="0">
                <a:latin typeface="Courier New" panose="02070309020205020404" pitchFamily="49" charset="0"/>
                <a:cs typeface="Courier New" panose="02070309020205020404" pitchFamily="49" charset="0"/>
              </a:rPr>
              <a:t>BDay</a:t>
            </a:r>
            <a:r>
              <a:rPr lang="en-US" sz="1600" b="1" dirty="0" smtClean="0">
                <a:latin typeface="Courier New" panose="02070309020205020404" pitchFamily="49" charset="0"/>
                <a:cs typeface="Courier New" panose="02070309020205020404" pitchFamily="49" charset="0"/>
              </a:rPr>
              <a:t>", person)</a:t>
            </a:r>
          </a:p>
          <a:p>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happy</a:t>
            </a:r>
            <a:r>
              <a:rPr lang="en-US" sz="1600" b="1" dirty="0" smtClean="0">
                <a:latin typeface="Courier New" panose="02070309020205020404" pitchFamily="49" charset="0"/>
                <a:cs typeface="Courier New" panose="02070309020205020404" pitchFamily="49" charset="0"/>
              </a:rPr>
              <a:t>()</a:t>
            </a:r>
          </a:p>
          <a:p>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happy</a:t>
            </a:r>
            <a:r>
              <a:rPr lang="en-US" sz="1600" b="1" dirty="0" smtClean="0">
                <a:latin typeface="Courier New" panose="02070309020205020404" pitchFamily="49" charset="0"/>
                <a:cs typeface="Courier New" panose="02070309020205020404" pitchFamily="49" charset="0"/>
              </a:rPr>
              <a:t>()</a:t>
            </a:r>
          </a:p>
        </p:txBody>
      </p:sp>
      <p:sp>
        <p:nvSpPr>
          <p:cNvPr id="13" name="TextBox 12"/>
          <p:cNvSpPr txBox="1"/>
          <p:nvPr/>
        </p:nvSpPr>
        <p:spPr>
          <a:xfrm>
            <a:off x="4656734" y="3214413"/>
            <a:ext cx="4030066" cy="584775"/>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happy():</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print("Happy </a:t>
            </a:r>
            <a:r>
              <a:rPr lang="en-US" sz="1600" b="1" dirty="0" err="1" smtClean="0">
                <a:latin typeface="Courier New" panose="02070309020205020404" pitchFamily="49" charset="0"/>
                <a:cs typeface="Courier New" panose="02070309020205020404" pitchFamily="49" charset="0"/>
              </a:rPr>
              <a:t>BDay</a:t>
            </a:r>
            <a:r>
              <a:rPr lang="en-US" sz="1600" b="1" dirty="0" smtClean="0">
                <a:latin typeface="Courier New" panose="02070309020205020404" pitchFamily="49" charset="0"/>
                <a:cs typeface="Courier New" panose="02070309020205020404" pitchFamily="49" charset="0"/>
              </a:rPr>
              <a:t> to you!")</a:t>
            </a:r>
          </a:p>
        </p:txBody>
      </p:sp>
    </p:spTree>
    <p:extLst>
      <p:ext uri="{BB962C8B-B14F-4D97-AF65-F5344CB8AC3E}">
        <p14:creationId xmlns:p14="http://schemas.microsoft.com/office/powerpoint/2010/main" val="2835118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Code Trace</a:t>
            </a:r>
            <a:endParaRPr lang="en-US" dirty="0"/>
          </a:p>
        </p:txBody>
      </p:sp>
      <p:sp>
        <p:nvSpPr>
          <p:cNvPr id="4" name="Slide Number Placeholder 3"/>
          <p:cNvSpPr>
            <a:spLocks noGrp="1"/>
          </p:cNvSpPr>
          <p:nvPr>
            <p:ph type="sldNum" sz="quarter" idx="12"/>
          </p:nvPr>
        </p:nvSpPr>
        <p:spPr/>
        <p:txBody>
          <a:bodyPr/>
          <a:lstStyle/>
          <a:p>
            <a:fld id="{D9BA9C6D-FA02-438E-B37E-110BEE5292AE}" type="slidenum">
              <a:rPr lang="en-US" altLang="en-US" smtClean="0"/>
              <a:pPr/>
              <a:t>9</a:t>
            </a:fld>
            <a:endParaRPr lang="en-US" altLang="en-US"/>
          </a:p>
        </p:txBody>
      </p:sp>
      <p:sp>
        <p:nvSpPr>
          <p:cNvPr id="5" name="TextBox 4"/>
          <p:cNvSpPr txBox="1"/>
          <p:nvPr/>
        </p:nvSpPr>
        <p:spPr>
          <a:xfrm>
            <a:off x="313367" y="1955388"/>
            <a:ext cx="2557849" cy="1077218"/>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main():</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sing("Fred")</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print()</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sing("Lucy")</a:t>
            </a:r>
          </a:p>
        </p:txBody>
      </p:sp>
      <p:sp>
        <p:nvSpPr>
          <p:cNvPr id="6" name="TextBox 5"/>
          <p:cNvSpPr txBox="1"/>
          <p:nvPr/>
        </p:nvSpPr>
        <p:spPr>
          <a:xfrm>
            <a:off x="391440" y="3934831"/>
            <a:ext cx="4055570" cy="1323439"/>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sing(person):</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happy()</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print("Happy </a:t>
            </a:r>
            <a:r>
              <a:rPr lang="en-US" sz="1600" b="1" dirty="0" err="1" smtClean="0">
                <a:latin typeface="Courier New" panose="02070309020205020404" pitchFamily="49" charset="0"/>
                <a:cs typeface="Courier New" panose="02070309020205020404" pitchFamily="49" charset="0"/>
              </a:rPr>
              <a:t>BDay</a:t>
            </a:r>
            <a:r>
              <a:rPr lang="en-US" sz="1600" b="1" dirty="0" smtClean="0">
                <a:latin typeface="Courier New" panose="02070309020205020404" pitchFamily="49" charset="0"/>
                <a:cs typeface="Courier New" panose="02070309020205020404" pitchFamily="49" charset="0"/>
              </a:rPr>
              <a:t>", person)</a:t>
            </a:r>
          </a:p>
          <a:p>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happy</a:t>
            </a:r>
            <a:r>
              <a:rPr lang="en-US" sz="1600" b="1" dirty="0" smtClean="0">
                <a:latin typeface="Courier New" panose="02070309020205020404" pitchFamily="49" charset="0"/>
                <a:cs typeface="Courier New" panose="02070309020205020404" pitchFamily="49" charset="0"/>
              </a:rPr>
              <a:t>()</a:t>
            </a:r>
          </a:p>
          <a:p>
            <a:r>
              <a:rPr lang="en-US" sz="1600" b="1" dirty="0" smtClean="0">
                <a:latin typeface="Courier New" panose="02070309020205020404" pitchFamily="49" charset="0"/>
                <a:cs typeface="Courier New" panose="02070309020205020404" pitchFamily="49" charset="0"/>
              </a:rPr>
              <a:t>    </a:t>
            </a:r>
            <a:r>
              <a:rPr lang="en-US" sz="1600" b="1" dirty="0">
                <a:latin typeface="Courier New" panose="02070309020205020404" pitchFamily="49" charset="0"/>
                <a:cs typeface="Courier New" panose="02070309020205020404" pitchFamily="49" charset="0"/>
              </a:rPr>
              <a:t>happy</a:t>
            </a:r>
            <a:r>
              <a:rPr lang="en-US" sz="1600" b="1" dirty="0" smtClean="0">
                <a:latin typeface="Courier New" panose="02070309020205020404" pitchFamily="49" charset="0"/>
                <a:cs typeface="Courier New" panose="02070309020205020404" pitchFamily="49" charset="0"/>
              </a:rPr>
              <a:t>()</a:t>
            </a:r>
          </a:p>
        </p:txBody>
      </p:sp>
      <p:sp>
        <p:nvSpPr>
          <p:cNvPr id="7" name="TextBox 6"/>
          <p:cNvSpPr txBox="1"/>
          <p:nvPr/>
        </p:nvSpPr>
        <p:spPr>
          <a:xfrm>
            <a:off x="816864" y="3214414"/>
            <a:ext cx="1347432" cy="584775"/>
          </a:xfrm>
          <a:prstGeom prst="rect">
            <a:avLst/>
          </a:prstGeom>
          <a:noFill/>
        </p:spPr>
        <p:txBody>
          <a:bodyPr wrap="square" rtlCol="0">
            <a:spAutoFit/>
          </a:bodyPr>
          <a:lstStyle/>
          <a:p>
            <a:pPr algn="ctr"/>
            <a:r>
              <a:rPr lang="en-US" sz="1600" b="1" dirty="0" smtClean="0">
                <a:solidFill>
                  <a:srgbClr val="0070C0"/>
                </a:solidFill>
                <a:latin typeface="Courier New" panose="02070309020205020404" pitchFamily="49" charset="0"/>
                <a:cs typeface="Courier New" panose="02070309020205020404" pitchFamily="49" charset="0"/>
              </a:rPr>
              <a:t>person = </a:t>
            </a:r>
            <a:br>
              <a:rPr lang="en-US" sz="1600" b="1" dirty="0" smtClean="0">
                <a:solidFill>
                  <a:srgbClr val="0070C0"/>
                </a:solidFill>
                <a:latin typeface="Courier New" panose="02070309020205020404" pitchFamily="49" charset="0"/>
                <a:cs typeface="Courier New" panose="02070309020205020404" pitchFamily="49" charset="0"/>
              </a:rPr>
            </a:br>
            <a:r>
              <a:rPr lang="en-US" sz="1600" b="1" dirty="0" smtClean="0">
                <a:solidFill>
                  <a:srgbClr val="0070C0"/>
                </a:solidFill>
                <a:latin typeface="Courier New" panose="02070309020205020404" pitchFamily="49" charset="0"/>
                <a:cs typeface="Courier New" panose="02070309020205020404" pitchFamily="49" charset="0"/>
              </a:rPr>
              <a:t>"Fred"</a:t>
            </a:r>
          </a:p>
        </p:txBody>
      </p:sp>
      <p:cxnSp>
        <p:nvCxnSpPr>
          <p:cNvPr id="8" name="Straight Arrow Connector 7"/>
          <p:cNvCxnSpPr/>
          <p:nvPr/>
        </p:nvCxnSpPr>
        <p:spPr>
          <a:xfrm flipH="1">
            <a:off x="768096" y="2493997"/>
            <a:ext cx="146304" cy="1440834"/>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9" name="Group 8"/>
          <p:cNvGrpSpPr/>
          <p:nvPr/>
        </p:nvGrpSpPr>
        <p:grpSpPr>
          <a:xfrm>
            <a:off x="566165" y="5464838"/>
            <a:ext cx="2052252" cy="338554"/>
            <a:chOff x="4736654" y="3713284"/>
            <a:chExt cx="2052252" cy="338554"/>
          </a:xfrm>
        </p:grpSpPr>
        <p:sp>
          <p:nvSpPr>
            <p:cNvPr id="10" name="TextBox 9"/>
            <p:cNvSpPr txBox="1"/>
            <p:nvPr/>
          </p:nvSpPr>
          <p:spPr>
            <a:xfrm>
              <a:off x="4736654" y="3713284"/>
              <a:ext cx="2052251" cy="338554"/>
            </a:xfrm>
            <a:prstGeom prst="rect">
              <a:avLst/>
            </a:prstGeom>
            <a:noFill/>
          </p:spPr>
          <p:txBody>
            <a:bodyPr wrap="square" rtlCol="0">
              <a:spAutoFit/>
            </a:bodyPr>
            <a:lstStyle/>
            <a:p>
              <a:r>
                <a:rPr lang="en-US" sz="1600" b="1" dirty="0" smtClean="0">
                  <a:latin typeface="Courier New" panose="02070309020205020404" pitchFamily="49" charset="0"/>
                  <a:cs typeface="Courier New" panose="02070309020205020404" pitchFamily="49" charset="0"/>
                </a:rPr>
                <a:t>person:  "Fred"</a:t>
              </a:r>
            </a:p>
          </p:txBody>
        </p:sp>
        <p:sp>
          <p:nvSpPr>
            <p:cNvPr id="11" name="Rectangle 10"/>
            <p:cNvSpPr/>
            <p:nvPr/>
          </p:nvSpPr>
          <p:spPr>
            <a:xfrm>
              <a:off x="5880664" y="3713284"/>
              <a:ext cx="908242" cy="33855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TextBox 12"/>
          <p:cNvSpPr txBox="1"/>
          <p:nvPr/>
        </p:nvSpPr>
        <p:spPr>
          <a:xfrm>
            <a:off x="4656734" y="3214413"/>
            <a:ext cx="4030066" cy="584775"/>
          </a:xfrm>
          <a:prstGeom prst="rect">
            <a:avLst/>
          </a:prstGeom>
          <a:noFill/>
        </p:spPr>
        <p:txBody>
          <a:bodyPr wrap="square" rtlCol="0">
            <a:spAutoFit/>
          </a:bodyPr>
          <a:lstStyle/>
          <a:p>
            <a:r>
              <a:rPr lang="en-US" sz="1600" b="1" dirty="0" err="1" smtClean="0">
                <a:latin typeface="Courier New" panose="02070309020205020404" pitchFamily="49" charset="0"/>
                <a:cs typeface="Courier New" panose="02070309020205020404" pitchFamily="49" charset="0"/>
              </a:rPr>
              <a:t>def</a:t>
            </a:r>
            <a:r>
              <a:rPr lang="en-US" sz="1600" b="1" dirty="0" smtClean="0">
                <a:latin typeface="Courier New" panose="02070309020205020404" pitchFamily="49" charset="0"/>
                <a:cs typeface="Courier New" panose="02070309020205020404" pitchFamily="49" charset="0"/>
              </a:rPr>
              <a:t> happy():</a:t>
            </a:r>
          </a:p>
          <a:p>
            <a:r>
              <a:rPr lang="en-US" sz="1600" b="1" dirty="0">
                <a:latin typeface="Courier New" panose="02070309020205020404" pitchFamily="49" charset="0"/>
                <a:cs typeface="Courier New" panose="02070309020205020404" pitchFamily="49" charset="0"/>
              </a:rPr>
              <a:t> </a:t>
            </a:r>
            <a:r>
              <a:rPr lang="en-US" sz="1600" b="1" dirty="0" smtClean="0">
                <a:latin typeface="Courier New" panose="02070309020205020404" pitchFamily="49" charset="0"/>
                <a:cs typeface="Courier New" panose="02070309020205020404" pitchFamily="49" charset="0"/>
              </a:rPr>
              <a:t>   print("Happy </a:t>
            </a:r>
            <a:r>
              <a:rPr lang="en-US" sz="1600" b="1" dirty="0" err="1" smtClean="0">
                <a:latin typeface="Courier New" panose="02070309020205020404" pitchFamily="49" charset="0"/>
                <a:cs typeface="Courier New" panose="02070309020205020404" pitchFamily="49" charset="0"/>
              </a:rPr>
              <a:t>BDay</a:t>
            </a:r>
            <a:r>
              <a:rPr lang="en-US" sz="1600" b="1" dirty="0" smtClean="0">
                <a:latin typeface="Courier New" panose="02070309020205020404" pitchFamily="49" charset="0"/>
                <a:cs typeface="Courier New" panose="02070309020205020404" pitchFamily="49" charset="0"/>
              </a:rPr>
              <a:t> to you!")</a:t>
            </a:r>
          </a:p>
        </p:txBody>
      </p:sp>
      <p:cxnSp>
        <p:nvCxnSpPr>
          <p:cNvPr id="16" name="Straight Arrow Connector 15"/>
          <p:cNvCxnSpPr/>
          <p:nvPr/>
        </p:nvCxnSpPr>
        <p:spPr>
          <a:xfrm flipV="1">
            <a:off x="1889760" y="3327702"/>
            <a:ext cx="2766974" cy="1012650"/>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4656734" y="3499360"/>
            <a:ext cx="0" cy="430330"/>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1889760" y="3929690"/>
            <a:ext cx="2766974" cy="532582"/>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1889760" y="3368858"/>
            <a:ext cx="2766974" cy="1467736"/>
          </a:xfrm>
          <a:prstGeom prst="straightConnector1">
            <a:avLst/>
          </a:prstGeom>
          <a:ln w="44450">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a:off x="4932553" y="3499360"/>
            <a:ext cx="0" cy="430330"/>
          </a:xfrm>
          <a:prstGeom prst="straightConnector1">
            <a:avLst/>
          </a:prstGeom>
          <a:ln w="44450">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H="1">
            <a:off x="1889760" y="3937131"/>
            <a:ext cx="3042793" cy="973541"/>
          </a:xfrm>
          <a:prstGeom prst="straightConnector1">
            <a:avLst/>
          </a:prstGeom>
          <a:ln w="44450">
            <a:solidFill>
              <a:srgbClr val="008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V="1">
            <a:off x="1889760" y="3368858"/>
            <a:ext cx="2840126" cy="1751782"/>
          </a:xfrm>
          <a:prstGeom prst="straightConnector1">
            <a:avLst/>
          </a:prstGeom>
          <a:ln w="444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5218392" y="3506801"/>
            <a:ext cx="0" cy="430330"/>
          </a:xfrm>
          <a:prstGeom prst="straightConnector1">
            <a:avLst/>
          </a:prstGeom>
          <a:ln w="444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a:off x="2036064" y="3937131"/>
            <a:ext cx="3182328" cy="1183509"/>
          </a:xfrm>
          <a:prstGeom prst="straightConnector1">
            <a:avLst/>
          </a:prstGeom>
          <a:ln w="44450">
            <a:solidFill>
              <a:srgbClr val="C00000"/>
            </a:solidFill>
            <a:tailEnd type="arrow"/>
          </a:ln>
          <a:effectLst/>
        </p:spPr>
        <p:style>
          <a:lnRef idx="2">
            <a:schemeClr val="accent1"/>
          </a:lnRef>
          <a:fillRef idx="0">
            <a:schemeClr val="accent1"/>
          </a:fillRef>
          <a:effectRef idx="1">
            <a:schemeClr val="accent1"/>
          </a:effectRef>
          <a:fontRef idx="minor">
            <a:schemeClr val="tx1"/>
          </a:fontRef>
        </p:style>
      </p:cxnSp>
      <p:sp>
        <p:nvSpPr>
          <p:cNvPr id="35" name="Arc 34"/>
          <p:cNvSpPr/>
          <p:nvPr/>
        </p:nvSpPr>
        <p:spPr>
          <a:xfrm>
            <a:off x="130486" y="2493997"/>
            <a:ext cx="2344489" cy="2764273"/>
          </a:xfrm>
          <a:prstGeom prst="arc">
            <a:avLst>
              <a:gd name="adj1" fmla="val 6371698"/>
              <a:gd name="adj2" fmla="val 14996436"/>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Rectangle 36"/>
          <p:cNvSpPr/>
          <p:nvPr/>
        </p:nvSpPr>
        <p:spPr>
          <a:xfrm>
            <a:off x="402269" y="5408563"/>
            <a:ext cx="2380044" cy="78965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Content Placeholder 2"/>
          <p:cNvSpPr>
            <a:spLocks noGrp="1"/>
          </p:cNvSpPr>
          <p:nvPr>
            <p:ph idx="1"/>
          </p:nvPr>
        </p:nvSpPr>
        <p:spPr>
          <a:xfrm>
            <a:off x="3309823" y="5120640"/>
            <a:ext cx="5593049" cy="1406380"/>
          </a:xfrm>
        </p:spPr>
        <p:txBody>
          <a:bodyPr/>
          <a:lstStyle/>
          <a:p>
            <a:pPr marL="0" indent="0">
              <a:buNone/>
            </a:pPr>
            <a:r>
              <a:rPr lang="en-US" dirty="0" smtClean="0"/>
              <a:t>Note that the </a:t>
            </a:r>
            <a:r>
              <a:rPr lang="en-US" b="1" dirty="0">
                <a:latin typeface="Courier New" panose="02070309020205020404" pitchFamily="49" charset="0"/>
                <a:cs typeface="Courier New" panose="02070309020205020404" pitchFamily="49" charset="0"/>
              </a:rPr>
              <a:t>person</a:t>
            </a:r>
            <a:r>
              <a:rPr lang="en-US" dirty="0"/>
              <a:t> </a:t>
            </a:r>
            <a:r>
              <a:rPr lang="en-US" dirty="0" smtClean="0"/>
              <a:t>variable in </a:t>
            </a:r>
            <a:r>
              <a:rPr lang="en-US" b="1" dirty="0" smtClean="0">
                <a:latin typeface="Courier New" panose="02070309020205020404" pitchFamily="49" charset="0"/>
                <a:cs typeface="Courier New" panose="02070309020205020404" pitchFamily="49" charset="0"/>
              </a:rPr>
              <a:t>sing()</a:t>
            </a:r>
            <a:r>
              <a:rPr lang="en-US" dirty="0" smtClean="0"/>
              <a:t> disappeared!</a:t>
            </a:r>
            <a:br>
              <a:rPr lang="en-US" dirty="0" smtClean="0"/>
            </a:br>
            <a:endParaRPr lang="en-US" dirty="0"/>
          </a:p>
        </p:txBody>
      </p:sp>
      <p:cxnSp>
        <p:nvCxnSpPr>
          <p:cNvPr id="39" name="Straight Arrow Connector 38"/>
          <p:cNvCxnSpPr/>
          <p:nvPr/>
        </p:nvCxnSpPr>
        <p:spPr>
          <a:xfrm>
            <a:off x="858926" y="4462272"/>
            <a:ext cx="0" cy="304800"/>
          </a:xfrm>
          <a:prstGeom prst="straightConnector1">
            <a:avLst/>
          </a:prstGeom>
          <a:ln w="44450">
            <a:solidFill>
              <a:srgbClr val="0070C0"/>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932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5" grpId="0" animBg="1"/>
      <p:bldP spid="3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27038</TotalTime>
  <Words>2508</Words>
  <Application>Microsoft Office PowerPoint</Application>
  <PresentationFormat>On-screen Show (4:3)</PresentationFormat>
  <Paragraphs>434</Paragraphs>
  <Slides>60</Slides>
  <Notes>1</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CMSC201  Computer Science I for Majors  Lecture 14 – Functions (Continued)</vt:lpstr>
      <vt:lpstr>Last Class We Covered</vt:lpstr>
      <vt:lpstr>Any Questions from Last Time?</vt:lpstr>
      <vt:lpstr>Today’s Objectives</vt:lpstr>
      <vt:lpstr>Function Review</vt:lpstr>
      <vt:lpstr>Function Vocabulary</vt:lpstr>
      <vt:lpstr>Function Vocabulary</vt:lpstr>
      <vt:lpstr>Visual Code Trace</vt:lpstr>
      <vt:lpstr>Visual Code Trace</vt:lpstr>
      <vt:lpstr>Return Statements</vt:lpstr>
      <vt:lpstr>Giving Information to a Function</vt:lpstr>
      <vt:lpstr>Getting Information from a Function</vt:lpstr>
      <vt:lpstr>Functions that Return Values</vt:lpstr>
      <vt:lpstr>Handling Return Values</vt:lpstr>
      <vt:lpstr>Code Trace: Return from square()</vt:lpstr>
      <vt:lpstr>Code Trace: Return from square()</vt:lpstr>
      <vt:lpstr>Testing: Return from square()</vt:lpstr>
      <vt:lpstr>Function with Multiple Return Values</vt:lpstr>
      <vt:lpstr>Returning Multiple Values</vt:lpstr>
      <vt:lpstr>Accepting Multiple Values</vt:lpstr>
      <vt:lpstr>Accepting Multiple Values</vt:lpstr>
      <vt:lpstr>Accepting Multiple Values</vt:lpstr>
      <vt:lpstr>Every Function Returns Something</vt:lpstr>
      <vt:lpstr>Common Errors and Problems</vt:lpstr>
      <vt:lpstr>Modifying Parameters</vt:lpstr>
      <vt:lpstr>Other Ways to Pass Back Information</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Code Trace (return statement)</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 Call Exercise</vt:lpstr>
      <vt:lpstr>Function Calls</vt:lpstr>
      <vt:lpstr>Valid or Invalid Function Calls</vt:lpstr>
      <vt:lpstr>Scope and Parameters</vt:lpstr>
      <vt:lpstr>Mutable and Immutable</vt:lpstr>
      <vt:lpstr>Scope in Functions</vt:lpstr>
      <vt:lpstr>Functions that Modify Parameters</vt:lpstr>
      <vt:lpstr>Modularity</vt:lpstr>
      <vt:lpstr>Functions and Program Structure</vt:lpstr>
      <vt:lpstr>Functions and Program Structure</vt:lpstr>
      <vt:lpstr>Any Other Questions?</vt:lpstr>
      <vt:lpstr>Announcements</vt:lpstr>
    </vt:vector>
  </TitlesOfParts>
  <Company>UMBC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Gibson</dc:creator>
  <cp:lastModifiedBy>Katie</cp:lastModifiedBy>
  <cp:revision>417</cp:revision>
  <dcterms:created xsi:type="dcterms:W3CDTF">2014-05-05T14:25:42Z</dcterms:created>
  <dcterms:modified xsi:type="dcterms:W3CDTF">2015-10-25T23:45:43Z</dcterms:modified>
</cp:coreProperties>
</file>